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669088"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0" d="100"/>
          <a:sy n="80" d="100"/>
        </p:scale>
        <p:origin x="29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220241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83377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3323217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166544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329498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305672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3757220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3093960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341128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100541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C6AD82-8CE6-4D75-9CC0-3813A7B5DA77}" type="datetimeFigureOut">
              <a:rPr kumimoji="1" lang="ja-JP" altLang="en-US" smtClean="0"/>
              <a:t>2020/9/8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171754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C6AD82-8CE6-4D75-9CC0-3813A7B5DA77}" type="datetimeFigureOut">
              <a:rPr kumimoji="1" lang="ja-JP" altLang="en-US" smtClean="0"/>
              <a:t>2020/9/8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53311B0-2D56-4A7E-A069-40328BFFB8EE}" type="slidenum">
              <a:rPr kumimoji="1" lang="ja-JP" altLang="en-US" smtClean="0"/>
              <a:t>‹#›</a:t>
            </a:fld>
            <a:endParaRPr kumimoji="1" lang="ja-JP" altLang="en-US"/>
          </a:p>
        </p:txBody>
      </p:sp>
    </p:spTree>
    <p:extLst>
      <p:ext uri="{BB962C8B-B14F-4D97-AF65-F5344CB8AC3E}">
        <p14:creationId xmlns:p14="http://schemas.microsoft.com/office/powerpoint/2010/main" val="4160730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824256"/>
            <a:ext cx="6858000" cy="58544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493044" y="213056"/>
            <a:ext cx="3911600" cy="369332"/>
          </a:xfrm>
          <a:prstGeom prst="rect">
            <a:avLst/>
          </a:prstGeom>
          <a:noFill/>
        </p:spPr>
        <p:txBody>
          <a:bodyPr wrap="square" rtlCol="0">
            <a:spAutoFit/>
          </a:bodyPr>
          <a:lstStyle/>
          <a:p>
            <a:pPr algn="ctr"/>
            <a:r>
              <a:rPr lang="ja-JP" altLang="ja-JP" b="1" dirty="0">
                <a:latin typeface="Meiryo UI" panose="020B0604030504040204" pitchFamily="50" charset="-128"/>
                <a:ea typeface="Meiryo UI" panose="020B0604030504040204" pitchFamily="50" charset="-128"/>
              </a:rPr>
              <a:t>高森型事業所コロナ感染防止事業</a:t>
            </a:r>
          </a:p>
        </p:txBody>
      </p:sp>
      <p:sp>
        <p:nvSpPr>
          <p:cNvPr id="8" name="テキスト ボックス 7"/>
          <p:cNvSpPr txBox="1"/>
          <p:nvPr/>
        </p:nvSpPr>
        <p:spPr>
          <a:xfrm>
            <a:off x="1292622" y="881512"/>
            <a:ext cx="4287044"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感染防止</a:t>
            </a:r>
            <a:r>
              <a:rPr lang="ja-JP" altLang="en-US" sz="2400" b="1" dirty="0">
                <a:solidFill>
                  <a:schemeClr val="bg1"/>
                </a:solidFill>
                <a:latin typeface="Meiryo UI" panose="020B0604030504040204" pitchFamily="50" charset="-128"/>
                <a:ea typeface="Meiryo UI" panose="020B0604030504040204" pitchFamily="50" charset="-128"/>
              </a:rPr>
              <a:t>対策</a:t>
            </a:r>
            <a:r>
              <a:rPr lang="ja-JP" altLang="ja-JP" sz="2400" b="1" dirty="0">
                <a:solidFill>
                  <a:schemeClr val="bg1"/>
                </a:solidFill>
                <a:latin typeface="Meiryo UI" panose="020B0604030504040204" pitchFamily="50" charset="-128"/>
                <a:ea typeface="Meiryo UI" panose="020B0604030504040204" pitchFamily="50" charset="-128"/>
              </a:rPr>
              <a:t>チェックリスト</a:t>
            </a:r>
            <a:endParaRPr lang="ja-JP" altLang="ja-JP" sz="2400" dirty="0">
              <a:solidFill>
                <a:schemeClr val="bg1"/>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914400" y="1524000"/>
            <a:ext cx="5029200" cy="276999"/>
          </a:xfrm>
          <a:prstGeom prst="rect">
            <a:avLst/>
          </a:prstGeom>
          <a:noFill/>
        </p:spPr>
        <p:txBody>
          <a:bodyPr wrap="square" rtlCol="0">
            <a:spAutoFit/>
          </a:bodyPr>
          <a:lstStyle/>
          <a:p>
            <a:pPr algn="ctr"/>
            <a:r>
              <a:rPr lang="ja-JP" altLang="ja-JP" sz="1200" dirty="0">
                <a:latin typeface="Meiryo UI" panose="020B0604030504040204" pitchFamily="50" charset="-128"/>
                <a:ea typeface="Meiryo UI" panose="020B0604030504040204" pitchFamily="50" charset="-128"/>
              </a:rPr>
              <a:t>新型コロナウイルス感染症の感染防止のため、主に以下の対策を徹底しています</a:t>
            </a:r>
          </a:p>
        </p:txBody>
      </p:sp>
      <p:sp>
        <p:nvSpPr>
          <p:cNvPr id="2" name="テキスト ボックス 1"/>
          <p:cNvSpPr txBox="1"/>
          <p:nvPr/>
        </p:nvSpPr>
        <p:spPr>
          <a:xfrm>
            <a:off x="535390" y="1992023"/>
            <a:ext cx="6161964" cy="4995983"/>
          </a:xfrm>
          <a:prstGeom prst="rect">
            <a:avLst/>
          </a:prstGeom>
          <a:noFill/>
        </p:spPr>
        <p:txBody>
          <a:bodyPr wrap="square" rtlCol="0">
            <a:spAutoFit/>
          </a:bodyPr>
          <a:lstStyle/>
          <a:p>
            <a:pPr>
              <a:lnSpc>
                <a:spcPts val="1600"/>
              </a:lnSpc>
            </a:pPr>
            <a:r>
              <a:rPr lang="ja-JP"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１「三つの密」を避ける</a:t>
            </a:r>
            <a:endParaRPr lang="ja-JP" altLang="ja-JP" sz="1200" dirty="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①密閉空間を避ける</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定期的に入口のドアや窓を開け、換気扇を回すなど、２方向で換気を行う。</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密閉した部屋は使用しない。</a:t>
            </a:r>
          </a:p>
          <a:p>
            <a:pPr>
              <a:lnSpc>
                <a:spcPts val="16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②密集場所を避ける</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対面ではなく横並びで座る。</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人と人が対面する場所はパーテーションやビニールカーテンを設ける。（設ける予定）</a:t>
            </a:r>
          </a:p>
          <a:p>
            <a:pPr>
              <a:lnSpc>
                <a:spcPts val="16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または、人と人の間隔（１ｍ、できれば２ｍ）を十分に確保する。</a:t>
            </a:r>
          </a:p>
          <a:p>
            <a:pPr>
              <a:lnSpc>
                <a:spcPts val="16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③密接場面を避ける</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入場人数や滞在時間の制限。（制限する予定）</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入退出時や集合場所、会計時のレジ等における十分な間隔の確保。（する予定）</a:t>
            </a:r>
          </a:p>
          <a:p>
            <a:pPr>
              <a:lnSpc>
                <a:spcPts val="1600"/>
              </a:lnSpc>
            </a:pPr>
            <a:endParaRPr lang="en-US" altLang="ja-JP" sz="1200" b="1" dirty="0">
              <a:latin typeface="Meiryo UI" panose="020B0604030504040204" pitchFamily="50" charset="-128"/>
              <a:ea typeface="Meiryo UI" panose="020B0604030504040204" pitchFamily="50" charset="-128"/>
            </a:endParaRPr>
          </a:p>
          <a:p>
            <a:pPr>
              <a:lnSpc>
                <a:spcPts val="1600"/>
              </a:lnSpc>
            </a:pPr>
            <a:r>
              <a:rPr lang="ja-JP" altLang="en-US"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２その他</a:t>
            </a:r>
            <a:endParaRPr lang="ja-JP" altLang="ja-JP" sz="1200" dirty="0">
              <a:latin typeface="Meiryo UI" panose="020B0604030504040204" pitchFamily="50" charset="-128"/>
              <a:ea typeface="Meiryo UI" panose="020B0604030504040204" pitchFamily="50" charset="-128"/>
            </a:endParaRP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発熱や風邪、味覚障害の症状がある方の入場制限や従業者の勤務制限。</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咳エチケット、</a:t>
            </a:r>
            <a:r>
              <a:rPr lang="ja-JP" altLang="ja-JP" sz="1200" b="1" dirty="0">
                <a:latin typeface="Meiryo UI" panose="020B0604030504040204" pitchFamily="50" charset="-128"/>
                <a:ea typeface="Meiryo UI" panose="020B0604030504040204" pitchFamily="50" charset="-128"/>
              </a:rPr>
              <a:t>こまめな手洗い</a:t>
            </a:r>
            <a:r>
              <a:rPr lang="ja-JP" altLang="ja-JP" sz="1200" dirty="0">
                <a:latin typeface="Meiryo UI" panose="020B0604030504040204" pitchFamily="50" charset="-128"/>
                <a:ea typeface="Meiryo UI" panose="020B0604030504040204" pitchFamily="50" charset="-128"/>
              </a:rPr>
              <a:t>、手指消毒の徹底。（する予定）</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従業者及び入場者に対するマスクの着用の徹底。（する予定）</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入口及び施設内に手指消毒設備を設置。（する予定）</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施設の適切な消毒や清掃。（する予定）</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ユニフォームや衣服のこまめな洗濯。（する予定）</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トイレにおけるハンドドライヤー、共通タオルの使用停止。（する予定）</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休憩スペースの利用人数の制限。（する予定）</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鼻水、唾液などが付いたごみはビニール袋に密閉。回収時は手袋を着用。（する予定）</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万が一に備え、利用者の電話番号などの連絡先を把握（予定）</a:t>
            </a:r>
            <a:r>
              <a:rPr lang="ja-JP" altLang="ja-JP" sz="1000" dirty="0">
                <a:latin typeface="Meiryo UI" panose="020B0604030504040204" pitchFamily="50" charset="-128"/>
                <a:ea typeface="Meiryo UI" panose="020B0604030504040204" pitchFamily="50" charset="-128"/>
              </a:rPr>
              <a:t>※個人情報の取扱いに十分注意</a:t>
            </a:r>
          </a:p>
          <a:p>
            <a:pPr>
              <a:lnSpc>
                <a:spcPts val="16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大声での会話が行われないよう、</a:t>
            </a:r>
            <a:r>
              <a:rPr lang="en-US" altLang="ja-JP" sz="1200" dirty="0">
                <a:latin typeface="Meiryo UI" panose="020B0604030504040204" pitchFamily="50" charset="-128"/>
                <a:ea typeface="Meiryo UI" panose="020B0604030504040204" pitchFamily="50" charset="-128"/>
              </a:rPr>
              <a:t>BGM</a:t>
            </a:r>
            <a:r>
              <a:rPr lang="ja-JP" altLang="ja-JP" sz="1200" dirty="0">
                <a:latin typeface="Meiryo UI" panose="020B0604030504040204" pitchFamily="50" charset="-128"/>
                <a:ea typeface="Meiryo UI" panose="020B0604030504040204" pitchFamily="50" charset="-128"/>
              </a:rPr>
              <a:t>や機械の効果音等を最小限に調整。（予定）</a:t>
            </a:r>
          </a:p>
        </p:txBody>
      </p:sp>
      <p:sp>
        <p:nvSpPr>
          <p:cNvPr id="3" name="テキスト ボックス 2"/>
          <p:cNvSpPr txBox="1"/>
          <p:nvPr/>
        </p:nvSpPr>
        <p:spPr>
          <a:xfrm>
            <a:off x="5736615" y="94940"/>
            <a:ext cx="1121385" cy="261610"/>
          </a:xfrm>
          <a:prstGeom prst="rect">
            <a:avLst/>
          </a:prstGeom>
          <a:noFill/>
        </p:spPr>
        <p:txBody>
          <a:bodyPr wrap="square" rtlCol="0">
            <a:spAutoFit/>
          </a:bodyPr>
          <a:lstStyle/>
          <a:p>
            <a:pPr algn="r"/>
            <a:r>
              <a:rPr lang="ja-JP" altLang="ja-JP" sz="1100" b="1" dirty="0">
                <a:latin typeface="Meiryo UI" panose="020B0604030504040204" pitchFamily="50" charset="-128"/>
                <a:ea typeface="Meiryo UI" panose="020B0604030504040204" pitchFamily="50" charset="-128"/>
              </a:rPr>
              <a:t>（一般用）</a:t>
            </a:r>
          </a:p>
        </p:txBody>
      </p:sp>
      <p:sp>
        <p:nvSpPr>
          <p:cNvPr id="4" name="テキスト ボックス 3"/>
          <p:cNvSpPr txBox="1"/>
          <p:nvPr/>
        </p:nvSpPr>
        <p:spPr>
          <a:xfrm>
            <a:off x="442416" y="7155125"/>
            <a:ext cx="6146039" cy="461665"/>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ja-JP" sz="1200" b="1" dirty="0">
                <a:latin typeface="Meiryo UI" panose="020B0604030504040204" pitchFamily="50" charset="-128"/>
                <a:ea typeface="Meiryo UI" panose="020B0604030504040204" pitchFamily="50" charset="-128"/>
              </a:rPr>
              <a:t>上記チェックのうち、予定としている項目については、「高森町事業所コロナ感染防止事業」で</a:t>
            </a:r>
            <a:endParaRPr lang="en-US" altLang="ja-JP" sz="1200" b="1"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実施させる各種補助を活用し感染防止対策を講じることを確約します。</a:t>
            </a:r>
            <a:endParaRPr kumimoji="1" lang="ja-JP" altLang="en-US" sz="1200" b="1"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93968" y="2008870"/>
            <a:ext cx="960743" cy="438582"/>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rPr>
              <a:t>チェックする</a:t>
            </a:r>
            <a:r>
              <a:rPr lang="ja-JP" altLang="en-US"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pPr algn="r"/>
            <a:r>
              <a:rPr lang="ja-JP" altLang="en-US" sz="105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331151887"/>
              </p:ext>
            </p:extLst>
          </p:nvPr>
        </p:nvGraphicFramePr>
        <p:xfrm>
          <a:off x="586951" y="7697756"/>
          <a:ext cx="5668706" cy="2096784"/>
        </p:xfrm>
        <a:graphic>
          <a:graphicData uri="http://schemas.openxmlformats.org/drawingml/2006/table">
            <a:tbl>
              <a:tblPr/>
              <a:tblGrid>
                <a:gridCol w="1732620">
                  <a:extLst>
                    <a:ext uri="{9D8B030D-6E8A-4147-A177-3AD203B41FA5}">
                      <a16:colId xmlns:a16="http://schemas.microsoft.com/office/drawing/2014/main" val="20000"/>
                    </a:ext>
                  </a:extLst>
                </a:gridCol>
                <a:gridCol w="3936086">
                  <a:extLst>
                    <a:ext uri="{9D8B030D-6E8A-4147-A177-3AD203B41FA5}">
                      <a16:colId xmlns:a16="http://schemas.microsoft.com/office/drawing/2014/main" val="20001"/>
                    </a:ext>
                  </a:extLst>
                </a:gridCol>
              </a:tblGrid>
              <a:tr h="308196">
                <a:tc>
                  <a:txBody>
                    <a:bodyPr/>
                    <a:lstStyle/>
                    <a:p>
                      <a:pPr algn="just" fontAlgn="ctr"/>
                      <a:r>
                        <a:rPr lang="ja-JP" sz="1000" b="0" i="0" u="none" strike="noStrike" dirty="0">
                          <a:solidFill>
                            <a:srgbClr val="000000"/>
                          </a:solidFill>
                          <a:effectLst/>
                          <a:latin typeface="Meiryo UI" panose="020B0604030504040204" pitchFamily="50" charset="-128"/>
                          <a:ea typeface="Meiryo UI" panose="020B0604030504040204" pitchFamily="50" charset="-128"/>
                        </a:rPr>
                        <a:t>事業所所在地</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ja-JP" sz="1000" b="0" i="0" u="none" strike="noStrike">
                          <a:solidFill>
                            <a:srgbClr val="000000"/>
                          </a:solidFill>
                          <a:effectLst/>
                          <a:latin typeface="Meiryo UI" panose="020B0604030504040204" pitchFamily="50" charset="-128"/>
                          <a:ea typeface="Meiryo UI" panose="020B0604030504040204" pitchFamily="50" charset="-128"/>
                        </a:rPr>
                        <a:t>高森町大字</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3305">
                <a:tc>
                  <a:txBody>
                    <a:bodyPr/>
                    <a:lstStyle/>
                    <a:p>
                      <a:pPr algn="just" fontAlgn="ctr"/>
                      <a:r>
                        <a:rPr lang="ja-JP" sz="1000" b="0" i="0" u="none" strike="noStrike">
                          <a:solidFill>
                            <a:srgbClr val="000000"/>
                          </a:solidFill>
                          <a:effectLst/>
                          <a:latin typeface="Meiryo UI" panose="020B0604030504040204" pitchFamily="50" charset="-128"/>
                          <a:ea typeface="Meiryo UI" panose="020B0604030504040204" pitchFamily="50" charset="-128"/>
                        </a:rPr>
                        <a:t>事業所名</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sz="1000" b="0" i="0" u="none" strike="noStrike">
                        <a:solidFill>
                          <a:srgbClr val="000000"/>
                        </a:solidFill>
                        <a:effectLst/>
                        <a:latin typeface="Meiryo UI" panose="020B0604030504040204" pitchFamily="50" charset="-128"/>
                        <a:ea typeface="Meiryo UI" panose="020B0604030504040204" pitchFamily="50" charset="-128"/>
                      </a:endParaRP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9231">
                <a:tc>
                  <a:txBody>
                    <a:bodyPr/>
                    <a:lstStyle/>
                    <a:p>
                      <a:pPr algn="just" fontAlgn="ctr"/>
                      <a:r>
                        <a:rPr lang="ja-JP" sz="1000" b="0" i="0" u="none" strike="noStrike" dirty="0">
                          <a:solidFill>
                            <a:srgbClr val="000000"/>
                          </a:solidFill>
                          <a:effectLst/>
                          <a:latin typeface="Meiryo UI" panose="020B0604030504040204" pitchFamily="50" charset="-128"/>
                          <a:ea typeface="Meiryo UI" panose="020B0604030504040204" pitchFamily="50" charset="-128"/>
                        </a:rPr>
                        <a:t>申請者住所（法人は本社、個人は自宅住所）</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ja-JP" sz="1000" b="0" i="0" u="none" strike="noStrike">
                          <a:solidFill>
                            <a:srgbClr val="000000"/>
                          </a:solidFill>
                          <a:effectLst/>
                          <a:latin typeface="Meiryo UI" panose="020B0604030504040204" pitchFamily="50" charset="-128"/>
                          <a:ea typeface="Meiryo UI" panose="020B0604030504040204" pitchFamily="50" charset="-128"/>
                        </a:rPr>
                        <a:t>〒</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8684">
                <a:tc rowSpan="3">
                  <a:txBody>
                    <a:bodyPr/>
                    <a:lstStyle/>
                    <a:p>
                      <a:pPr algn="just" fontAlgn="ctr"/>
                      <a:r>
                        <a:rPr lang="ja-JP" sz="1000" b="0" i="0" u="none" strike="noStrike" dirty="0">
                          <a:solidFill>
                            <a:srgbClr val="000000"/>
                          </a:solidFill>
                          <a:effectLst/>
                          <a:latin typeface="Meiryo UI" panose="020B0604030504040204" pitchFamily="50" charset="-128"/>
                          <a:ea typeface="Meiryo UI" panose="020B0604030504040204" pitchFamily="50" charset="-128"/>
                        </a:rPr>
                        <a:t>氏名（法人の場合は名称及び代表者職、氏名・個人の場合は氏名のみ）</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ja-JP" sz="1000" b="0" i="0" u="none" strike="noStrike">
                          <a:solidFill>
                            <a:srgbClr val="000000"/>
                          </a:solidFill>
                          <a:effectLst/>
                          <a:latin typeface="Meiryo UI" panose="020B0604030504040204" pitchFamily="50" charset="-128"/>
                          <a:ea typeface="Meiryo UI" panose="020B0604030504040204" pitchFamily="50" charset="-128"/>
                        </a:rPr>
                        <a:t>　　　　　　　　　　　　　　　　　　　　　　　　　　　　　　</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268684">
                <a:tc vMerge="1">
                  <a:txBody>
                    <a:bodyPr/>
                    <a:lstStyle/>
                    <a:p>
                      <a:endParaRPr kumimoji="1" lang="ja-JP" altLang="en-US"/>
                    </a:p>
                  </a:txBody>
                  <a:tcPr/>
                </a:tc>
                <a:tc>
                  <a:txBody>
                    <a:bodyPr/>
                    <a:lstStyle/>
                    <a:p>
                      <a:pPr algn="ctr" fontAlgn="ctr"/>
                      <a:r>
                        <a:rPr lang="ja-JP" sz="1000" b="0" i="0" u="none" strike="noStrike">
                          <a:solidFill>
                            <a:srgbClr val="000000"/>
                          </a:solidFill>
                          <a:effectLst/>
                          <a:latin typeface="Meiryo UI" panose="020B0604030504040204" pitchFamily="50" charset="-128"/>
                          <a:ea typeface="Meiryo UI" panose="020B0604030504040204" pitchFamily="50" charset="-128"/>
                        </a:rPr>
                        <a:t>　              　　　　　　　　　　　　　　　　　　　　　　　印           </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68684">
                <a:tc vMerge="1">
                  <a:txBody>
                    <a:bodyPr/>
                    <a:lstStyle/>
                    <a:p>
                      <a:endParaRPr kumimoji="1" lang="ja-JP" altLang="en-US"/>
                    </a:p>
                  </a:txBody>
                  <a:tcPr/>
                </a:tc>
                <a:tc>
                  <a:txBody>
                    <a:bodyPr/>
                    <a:lstStyle/>
                    <a:p>
                      <a:pPr algn="just" fontAlgn="ctr"/>
                      <a:r>
                        <a:rPr lang="en-US" sz="1000" b="0" i="0" u="none" strike="noStrike" dirty="0">
                          <a:solidFill>
                            <a:srgbClr val="000000"/>
                          </a:solidFill>
                          <a:effectLst/>
                          <a:latin typeface="Meiryo UI" panose="020B0604030504040204" pitchFamily="50" charset="-128"/>
                          <a:ea typeface="Meiryo UI" panose="020B0604030504040204" pitchFamily="50" charset="-128"/>
                        </a:rPr>
                        <a:t>　</a:t>
                      </a:r>
                      <a:endParaRPr 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1118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524000"/>
            <a:ext cx="6858000" cy="58544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493044" y="144816"/>
            <a:ext cx="3911600" cy="369332"/>
          </a:xfrm>
          <a:prstGeom prst="rect">
            <a:avLst/>
          </a:prstGeom>
          <a:noFill/>
        </p:spPr>
        <p:txBody>
          <a:bodyPr wrap="square" rtlCol="0">
            <a:spAutoFit/>
          </a:bodyPr>
          <a:lstStyle/>
          <a:p>
            <a:pPr algn="ctr"/>
            <a:r>
              <a:rPr lang="ja-JP" altLang="ja-JP" b="1" dirty="0">
                <a:latin typeface="Meiryo UI" panose="020B0604030504040204" pitchFamily="50" charset="-128"/>
                <a:ea typeface="Meiryo UI" panose="020B0604030504040204" pitchFamily="50" charset="-128"/>
              </a:rPr>
              <a:t>高森型事業所コロナ感染防止事業</a:t>
            </a:r>
          </a:p>
        </p:txBody>
      </p:sp>
      <p:sp>
        <p:nvSpPr>
          <p:cNvPr id="4" name="テキスト ボックス 3"/>
          <p:cNvSpPr txBox="1"/>
          <p:nvPr/>
        </p:nvSpPr>
        <p:spPr>
          <a:xfrm>
            <a:off x="1292622" y="581256"/>
            <a:ext cx="4287044"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感染防止</a:t>
            </a:r>
            <a:r>
              <a:rPr lang="ja-JP" altLang="en-US" sz="2400" b="1" dirty="0">
                <a:solidFill>
                  <a:schemeClr val="bg1"/>
                </a:solidFill>
                <a:latin typeface="Meiryo UI" panose="020B0604030504040204" pitchFamily="50" charset="-128"/>
                <a:ea typeface="Meiryo UI" panose="020B0604030504040204" pitchFamily="50" charset="-128"/>
              </a:rPr>
              <a:t>対策</a:t>
            </a:r>
            <a:r>
              <a:rPr lang="ja-JP" altLang="ja-JP" sz="2400" b="1" dirty="0">
                <a:solidFill>
                  <a:schemeClr val="bg1"/>
                </a:solidFill>
                <a:latin typeface="Meiryo UI" panose="020B0604030504040204" pitchFamily="50" charset="-128"/>
                <a:ea typeface="Meiryo UI" panose="020B0604030504040204" pitchFamily="50" charset="-128"/>
              </a:rPr>
              <a:t>チェックリスト</a:t>
            </a:r>
            <a:endParaRPr lang="ja-JP" altLang="ja-JP" sz="2400"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914400" y="1155504"/>
            <a:ext cx="5029200" cy="276999"/>
          </a:xfrm>
          <a:prstGeom prst="rect">
            <a:avLst/>
          </a:prstGeom>
          <a:noFill/>
        </p:spPr>
        <p:txBody>
          <a:bodyPr wrap="square" rtlCol="0">
            <a:spAutoFit/>
          </a:bodyPr>
          <a:lstStyle/>
          <a:p>
            <a:pPr algn="ctr"/>
            <a:r>
              <a:rPr lang="ja-JP" altLang="ja-JP" sz="1200" dirty="0">
                <a:latin typeface="Meiryo UI" panose="020B0604030504040204" pitchFamily="50" charset="-128"/>
                <a:ea typeface="Meiryo UI" panose="020B0604030504040204" pitchFamily="50" charset="-128"/>
              </a:rPr>
              <a:t>新型コロナウイルス感染症の感染防止のため、主に以下の対策を徹底しています</a:t>
            </a:r>
          </a:p>
        </p:txBody>
      </p:sp>
      <p:sp>
        <p:nvSpPr>
          <p:cNvPr id="6" name="テキスト ボックス 5"/>
          <p:cNvSpPr txBox="1"/>
          <p:nvPr/>
        </p:nvSpPr>
        <p:spPr>
          <a:xfrm>
            <a:off x="535390" y="1500695"/>
            <a:ext cx="6161964" cy="5478423"/>
          </a:xfrm>
          <a:prstGeom prst="rect">
            <a:avLst/>
          </a:prstGeom>
          <a:noFill/>
        </p:spPr>
        <p:txBody>
          <a:bodyPr wrap="square" rtlCol="0">
            <a:spAutoFit/>
          </a:bodyPr>
          <a:lstStyle/>
          <a:p>
            <a:pPr>
              <a:lnSpc>
                <a:spcPts val="1500"/>
              </a:lnSpc>
            </a:pPr>
            <a:r>
              <a:rPr lang="ja-JP"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１「三つの密」を避ける</a:t>
            </a:r>
            <a:endParaRPr lang="ja-JP" altLang="ja-JP" sz="1200" dirty="0">
              <a:latin typeface="Meiryo UI" panose="020B0604030504040204" pitchFamily="50" charset="-128"/>
              <a:ea typeface="Meiryo UI" panose="020B060403050404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①密閉空間を避ける</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定期的に入口のドアや窓を開け、換気扇を回すなど、２方向で換気を行う。</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密閉した部屋は使用しない。</a:t>
            </a:r>
          </a:p>
          <a:p>
            <a:pPr>
              <a:lnSpc>
                <a:spcPts val="15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②密集場所を避ける</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対面ではなく横並びで座る。</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人と人が対面する場所はパーテーションやビニールカーテンを設ける。（設ける予定）</a:t>
            </a:r>
          </a:p>
          <a:p>
            <a:pPr>
              <a:lnSpc>
                <a:spcPts val="15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または、人と人の間隔（１ｍ、できれば２ｍ）を十分に確保する。</a:t>
            </a:r>
          </a:p>
          <a:p>
            <a:pPr>
              <a:lnSpc>
                <a:spcPts val="1500"/>
              </a:lnSpc>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③密接場面を避ける</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入場人数や滞在時間の制限。（制限する予定）</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入退出時や集合場所、会計時のレジ等における十分な間隔の確保。（する予定）</a:t>
            </a:r>
          </a:p>
          <a:p>
            <a:pPr>
              <a:lnSpc>
                <a:spcPts val="1500"/>
              </a:lnSpc>
            </a:pPr>
            <a:endParaRPr lang="en-US" altLang="ja-JP" sz="1200" b="1" dirty="0">
              <a:latin typeface="Meiryo UI" panose="020B0604030504040204" pitchFamily="50" charset="-128"/>
              <a:ea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２その他</a:t>
            </a:r>
            <a:endParaRPr lang="ja-JP" altLang="ja-JP" sz="1200" dirty="0">
              <a:latin typeface="Meiryo UI" panose="020B0604030504040204" pitchFamily="50" charset="-128"/>
              <a:ea typeface="Meiryo UI" panose="020B0604030504040204" pitchFamily="50" charset="-128"/>
            </a:endParaRP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発熱や風邪、味覚障害の症状がある方の入場制限や従業者の勤務制限。</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咳エチケット、</a:t>
            </a:r>
            <a:r>
              <a:rPr lang="ja-JP" altLang="ja-JP" sz="1200" b="1" dirty="0">
                <a:latin typeface="Meiryo UI" panose="020B0604030504040204" pitchFamily="50" charset="-128"/>
                <a:ea typeface="Meiryo UI" panose="020B0604030504040204" pitchFamily="50" charset="-128"/>
              </a:rPr>
              <a:t>こまめな手洗い</a:t>
            </a:r>
            <a:r>
              <a:rPr lang="ja-JP" altLang="ja-JP" sz="1200" dirty="0">
                <a:latin typeface="Meiryo UI" panose="020B0604030504040204" pitchFamily="50" charset="-128"/>
                <a:ea typeface="Meiryo UI" panose="020B0604030504040204" pitchFamily="50" charset="-128"/>
              </a:rPr>
              <a:t>、手指消毒の徹底。（する予定）</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従業者及び入場者に対するマスクの着用の徹底。（する予定）</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入口及び施設内に手指消毒設備を設置。（する予定）</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施設の適切な消毒や清掃。（する予定）</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ユニフォームや衣服のこまめな洗濯。（する予定）</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トイレにおけるハンドドライヤー、共通タオルの使用停止。（する予定）</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休憩スペースの利用人数の制限。（する予定）</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鼻水、唾液などが付いたごみはビニール袋に密閉。回収時は手袋を着用。（する予定）</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万が一に備え、利用者の電話番号などの連絡先を把握（予定）</a:t>
            </a:r>
            <a:r>
              <a:rPr lang="ja-JP" altLang="ja-JP" sz="1000" dirty="0">
                <a:latin typeface="Meiryo UI" panose="020B0604030504040204" pitchFamily="50" charset="-128"/>
                <a:ea typeface="Meiryo UI" panose="020B0604030504040204" pitchFamily="50" charset="-128"/>
              </a:rPr>
              <a:t>※個人情報の取扱いに十分注意</a:t>
            </a:r>
          </a:p>
          <a:p>
            <a:pPr>
              <a:lnSpc>
                <a:spcPts val="1500"/>
              </a:lnSpc>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大声での会話が行われないよう、</a:t>
            </a:r>
            <a:r>
              <a:rPr lang="en-US" altLang="ja-JP" sz="1200" dirty="0">
                <a:latin typeface="Meiryo UI" panose="020B0604030504040204" pitchFamily="50" charset="-128"/>
                <a:ea typeface="Meiryo UI" panose="020B0604030504040204" pitchFamily="50" charset="-128"/>
              </a:rPr>
              <a:t>BGM</a:t>
            </a:r>
            <a:r>
              <a:rPr lang="ja-JP" altLang="ja-JP" sz="1200" dirty="0">
                <a:latin typeface="Meiryo UI" panose="020B0604030504040204" pitchFamily="50" charset="-128"/>
                <a:ea typeface="Meiryo UI" panose="020B0604030504040204" pitchFamily="50" charset="-128"/>
              </a:rPr>
              <a:t>や機械の効果音等を最小限に調整。（予定）</a:t>
            </a:r>
            <a:endParaRPr lang="en-US" altLang="ja-JP" sz="1200" dirty="0">
              <a:latin typeface="Meiryo UI" panose="020B0604030504040204" pitchFamily="50" charset="-128"/>
              <a:ea typeface="Meiryo UI" panose="020B060403050404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rPr>
              <a:t>□　大皿での取り分けによる料理提供の自粛（する予定）</a:t>
            </a:r>
            <a:endParaRPr lang="en-US" altLang="ja-JP" sz="1200" dirty="0">
              <a:latin typeface="Meiryo UI" panose="020B0604030504040204" pitchFamily="50" charset="-128"/>
              <a:ea typeface="Meiryo UI" panose="020B060403050404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rPr>
              <a:t>□　以下の内容を客に励行</a:t>
            </a:r>
            <a:endParaRPr lang="en-US" altLang="ja-JP" sz="1200" dirty="0">
              <a:latin typeface="Meiryo UI" panose="020B0604030504040204" pitchFamily="50" charset="-128"/>
              <a:ea typeface="Meiryo UI" panose="020B060403050404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rPr>
              <a:t>　　 ・料理に集中、会話は控えめに　・適度な量を超えた飲酒を避ける　・お酌、グラスや</a:t>
            </a:r>
            <a:r>
              <a:rPr lang="ja-JP" altLang="en-US" sz="1200" dirty="0" err="1">
                <a:latin typeface="Meiryo UI" panose="020B0604030504040204" pitchFamily="50" charset="-128"/>
                <a:ea typeface="Meiryo UI" panose="020B0604030504040204" pitchFamily="50" charset="-128"/>
              </a:rPr>
              <a:t>おちょ</a:t>
            </a:r>
            <a:r>
              <a:rPr lang="ja-JP" altLang="en-US" sz="1200" dirty="0">
                <a:latin typeface="Meiryo UI" panose="020B0604030504040204" pitchFamily="50" charset="-128"/>
                <a:ea typeface="Meiryo UI" panose="020B0604030504040204" pitchFamily="50" charset="-128"/>
              </a:rPr>
              <a:t>この</a:t>
            </a:r>
            <a:endParaRPr lang="en-US" altLang="ja-JP" sz="1200" dirty="0">
              <a:latin typeface="Meiryo UI" panose="020B0604030504040204" pitchFamily="50" charset="-128"/>
              <a:ea typeface="Meiryo UI" panose="020B060403050404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rPr>
              <a:t>　　　 まわし飲みを避ける　・カラオケを歌う際もマスクを着用する。人の正面で歌わない。</a:t>
            </a:r>
            <a:endParaRPr lang="ja-JP" altLang="ja-JP" sz="12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404645" y="94940"/>
            <a:ext cx="1453356" cy="261610"/>
          </a:xfrm>
          <a:prstGeom prst="rect">
            <a:avLst/>
          </a:prstGeom>
          <a:noFill/>
        </p:spPr>
        <p:txBody>
          <a:bodyPr wrap="square" rtlCol="0">
            <a:spAutoFit/>
          </a:bodyPr>
          <a:lstStyle/>
          <a:p>
            <a:pPr algn="r"/>
            <a:r>
              <a:rPr lang="ja-JP"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飲食サービス業</a:t>
            </a:r>
            <a:r>
              <a:rPr lang="ja-JP" altLang="ja-JP" sz="1100" b="1" dirty="0">
                <a:latin typeface="Meiryo UI" panose="020B0604030504040204" pitchFamily="50" charset="-128"/>
                <a:ea typeface="Meiryo UI" panose="020B0604030504040204" pitchFamily="50" charset="-128"/>
              </a:rPr>
              <a:t>）</a:t>
            </a:r>
          </a:p>
        </p:txBody>
      </p:sp>
      <p:sp>
        <p:nvSpPr>
          <p:cNvPr id="8" name="テキスト ボックス 7"/>
          <p:cNvSpPr txBox="1"/>
          <p:nvPr/>
        </p:nvSpPr>
        <p:spPr>
          <a:xfrm>
            <a:off x="442416" y="7018649"/>
            <a:ext cx="6146039" cy="461665"/>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ja-JP" sz="1200" b="1" dirty="0">
                <a:latin typeface="Meiryo UI" panose="020B0604030504040204" pitchFamily="50" charset="-128"/>
                <a:ea typeface="Meiryo UI" panose="020B0604030504040204" pitchFamily="50" charset="-128"/>
              </a:rPr>
              <a:t>上記チェックのうち、予定としている項目については、「高森町事業所コロナ感染防止事業」で</a:t>
            </a:r>
            <a:endParaRPr lang="en-US" altLang="ja-JP" sz="1200" b="1"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実施させる各種補助を活用し感染防止対策を講じることを確約します。</a:t>
            </a:r>
            <a:endParaRPr kumimoji="1" lang="ja-JP" altLang="en-US" sz="12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93968" y="1517542"/>
            <a:ext cx="960743" cy="438582"/>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rPr>
              <a:t>チェックする</a:t>
            </a:r>
            <a:r>
              <a:rPr lang="ja-JP" altLang="en-US"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pPr algn="r"/>
            <a:r>
              <a:rPr lang="ja-JP" altLang="en-US" sz="105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60987177"/>
              </p:ext>
            </p:extLst>
          </p:nvPr>
        </p:nvGraphicFramePr>
        <p:xfrm>
          <a:off x="586951" y="7643168"/>
          <a:ext cx="5668706" cy="2096784"/>
        </p:xfrm>
        <a:graphic>
          <a:graphicData uri="http://schemas.openxmlformats.org/drawingml/2006/table">
            <a:tbl>
              <a:tblPr/>
              <a:tblGrid>
                <a:gridCol w="1732620">
                  <a:extLst>
                    <a:ext uri="{9D8B030D-6E8A-4147-A177-3AD203B41FA5}">
                      <a16:colId xmlns:a16="http://schemas.microsoft.com/office/drawing/2014/main" val="20000"/>
                    </a:ext>
                  </a:extLst>
                </a:gridCol>
                <a:gridCol w="3936086">
                  <a:extLst>
                    <a:ext uri="{9D8B030D-6E8A-4147-A177-3AD203B41FA5}">
                      <a16:colId xmlns:a16="http://schemas.microsoft.com/office/drawing/2014/main" val="20001"/>
                    </a:ext>
                  </a:extLst>
                </a:gridCol>
              </a:tblGrid>
              <a:tr h="308196">
                <a:tc>
                  <a:txBody>
                    <a:bodyPr/>
                    <a:lstStyle/>
                    <a:p>
                      <a:pPr algn="just" fontAlgn="ctr"/>
                      <a:r>
                        <a:rPr lang="ja-JP" sz="1000" b="0" i="0" u="none" strike="noStrike" dirty="0">
                          <a:solidFill>
                            <a:srgbClr val="000000"/>
                          </a:solidFill>
                          <a:effectLst/>
                          <a:latin typeface="Meiryo UI" panose="020B0604030504040204" pitchFamily="50" charset="-128"/>
                          <a:ea typeface="Meiryo UI" panose="020B0604030504040204" pitchFamily="50" charset="-128"/>
                        </a:rPr>
                        <a:t>事業所所在地</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ja-JP" sz="1000" b="0" i="0" u="none" strike="noStrike">
                          <a:solidFill>
                            <a:srgbClr val="000000"/>
                          </a:solidFill>
                          <a:effectLst/>
                          <a:latin typeface="Meiryo UI" panose="020B0604030504040204" pitchFamily="50" charset="-128"/>
                          <a:ea typeface="Meiryo UI" panose="020B0604030504040204" pitchFamily="50" charset="-128"/>
                        </a:rPr>
                        <a:t>高森町大字</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3305">
                <a:tc>
                  <a:txBody>
                    <a:bodyPr/>
                    <a:lstStyle/>
                    <a:p>
                      <a:pPr algn="just" fontAlgn="ctr"/>
                      <a:r>
                        <a:rPr lang="ja-JP" sz="1000" b="0" i="0" u="none" strike="noStrike">
                          <a:solidFill>
                            <a:srgbClr val="000000"/>
                          </a:solidFill>
                          <a:effectLst/>
                          <a:latin typeface="Meiryo UI" panose="020B0604030504040204" pitchFamily="50" charset="-128"/>
                          <a:ea typeface="Meiryo UI" panose="020B0604030504040204" pitchFamily="50" charset="-128"/>
                        </a:rPr>
                        <a:t>事業所名</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Meiryo UI" panose="020B0604030504040204" pitchFamily="50" charset="-128"/>
                          <a:ea typeface="Meiryo UI" panose="020B0604030504040204" pitchFamily="50" charset="-128"/>
                        </a:rPr>
                        <a:t>　</a:t>
                      </a:r>
                      <a:endParaRPr lang="ja-JP" sz="1000" b="0" i="0" u="none" strike="noStrike">
                        <a:solidFill>
                          <a:srgbClr val="000000"/>
                        </a:solidFill>
                        <a:effectLst/>
                        <a:latin typeface="Meiryo UI" panose="020B0604030504040204" pitchFamily="50" charset="-128"/>
                        <a:ea typeface="Meiryo UI" panose="020B0604030504040204" pitchFamily="50" charset="-128"/>
                      </a:endParaRP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9231">
                <a:tc>
                  <a:txBody>
                    <a:bodyPr/>
                    <a:lstStyle/>
                    <a:p>
                      <a:pPr algn="just" fontAlgn="ctr"/>
                      <a:r>
                        <a:rPr lang="ja-JP" sz="1000" b="0" i="0" u="none" strike="noStrike" dirty="0">
                          <a:solidFill>
                            <a:srgbClr val="000000"/>
                          </a:solidFill>
                          <a:effectLst/>
                          <a:latin typeface="Meiryo UI" panose="020B0604030504040204" pitchFamily="50" charset="-128"/>
                          <a:ea typeface="Meiryo UI" panose="020B0604030504040204" pitchFamily="50" charset="-128"/>
                        </a:rPr>
                        <a:t>申請者住所（法人は本社、個人は自宅住所）</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ja-JP" sz="1000" b="0" i="0" u="none" strike="noStrike">
                          <a:solidFill>
                            <a:srgbClr val="000000"/>
                          </a:solidFill>
                          <a:effectLst/>
                          <a:latin typeface="Meiryo UI" panose="020B0604030504040204" pitchFamily="50" charset="-128"/>
                          <a:ea typeface="Meiryo UI" panose="020B0604030504040204" pitchFamily="50" charset="-128"/>
                        </a:rPr>
                        <a:t>〒</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8684">
                <a:tc rowSpan="3">
                  <a:txBody>
                    <a:bodyPr/>
                    <a:lstStyle/>
                    <a:p>
                      <a:pPr algn="just" fontAlgn="ctr"/>
                      <a:r>
                        <a:rPr lang="ja-JP" sz="1000" b="0" i="0" u="none" strike="noStrike" dirty="0">
                          <a:solidFill>
                            <a:srgbClr val="000000"/>
                          </a:solidFill>
                          <a:effectLst/>
                          <a:latin typeface="Meiryo UI" panose="020B0604030504040204" pitchFamily="50" charset="-128"/>
                          <a:ea typeface="Meiryo UI" panose="020B0604030504040204" pitchFamily="50" charset="-128"/>
                        </a:rPr>
                        <a:t>氏名（法人の場合は名称及び代表者職、氏名・個人の場合は氏名のみ）</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ja-JP" sz="1000" b="0" i="0" u="none" strike="noStrike">
                          <a:solidFill>
                            <a:srgbClr val="000000"/>
                          </a:solidFill>
                          <a:effectLst/>
                          <a:latin typeface="Meiryo UI" panose="020B0604030504040204" pitchFamily="50" charset="-128"/>
                          <a:ea typeface="Meiryo UI" panose="020B0604030504040204" pitchFamily="50" charset="-128"/>
                        </a:rPr>
                        <a:t>　　　　　　　　　　　　　　　　　　　　　　　　　　　　　　</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268684">
                <a:tc vMerge="1">
                  <a:txBody>
                    <a:bodyPr/>
                    <a:lstStyle/>
                    <a:p>
                      <a:endParaRPr kumimoji="1" lang="ja-JP" altLang="en-US"/>
                    </a:p>
                  </a:txBody>
                  <a:tcPr/>
                </a:tc>
                <a:tc>
                  <a:txBody>
                    <a:bodyPr/>
                    <a:lstStyle/>
                    <a:p>
                      <a:pPr algn="ctr" fontAlgn="ctr"/>
                      <a:r>
                        <a:rPr lang="ja-JP" sz="1000" b="0" i="0" u="none" strike="noStrike">
                          <a:solidFill>
                            <a:srgbClr val="000000"/>
                          </a:solidFill>
                          <a:effectLst/>
                          <a:latin typeface="Meiryo UI" panose="020B0604030504040204" pitchFamily="50" charset="-128"/>
                          <a:ea typeface="Meiryo UI" panose="020B0604030504040204" pitchFamily="50" charset="-128"/>
                        </a:rPr>
                        <a:t>　              　　　　　　　　　　　　　　　　　　　　　　　印           </a:t>
                      </a: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68684">
                <a:tc vMerge="1">
                  <a:txBody>
                    <a:bodyPr/>
                    <a:lstStyle/>
                    <a:p>
                      <a:endParaRPr kumimoji="1" lang="ja-JP" altLang="en-US"/>
                    </a:p>
                  </a:txBody>
                  <a:tcPr/>
                </a:tc>
                <a:tc>
                  <a:txBody>
                    <a:bodyPr/>
                    <a:lstStyle/>
                    <a:p>
                      <a:pPr algn="just" fontAlgn="ctr"/>
                      <a:r>
                        <a:rPr lang="en-US" sz="1000" b="0" i="0" u="none" strike="noStrike" dirty="0">
                          <a:solidFill>
                            <a:srgbClr val="000000"/>
                          </a:solidFill>
                          <a:effectLst/>
                          <a:latin typeface="Meiryo UI" panose="020B0604030504040204" pitchFamily="50" charset="-128"/>
                          <a:ea typeface="Meiryo UI" panose="020B0604030504040204" pitchFamily="50" charset="-128"/>
                        </a:rPr>
                        <a:t>　</a:t>
                      </a:r>
                      <a:endParaRPr 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7903" marR="7903" marT="7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42837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Words>
  <Application>Microsoft Office PowerPoint</Application>
  <PresentationFormat>A4 210 x 297 mm</PresentationFormat>
  <Paragraphs>88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T058</cp:lastModifiedBy>
  <cp:revision>2</cp:revision>
  <dcterms:modified xsi:type="dcterms:W3CDTF">2020-09-08T06:30:17Z</dcterms:modified>
</cp:coreProperties>
</file>