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B69A71-474D-4A08-9D2C-812B16A8FFB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CB8DA28-DDF5-4DC9-9548-48F4FD549B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8B487BB-7DDA-4CFB-AA5F-64F779241E80}"/>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5" name="フッター プレースホルダー 4">
            <a:extLst>
              <a:ext uri="{FF2B5EF4-FFF2-40B4-BE49-F238E27FC236}">
                <a16:creationId xmlns:a16="http://schemas.microsoft.com/office/drawing/2014/main" id="{A2F1F7CD-09E3-4AE3-A8F2-44D1CF87E5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2218FD-B24F-4253-8A65-A8FD84CE40FE}"/>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90416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C8A734-69C7-472F-B840-8AF07045D54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B7E5259-DDB5-4494-8488-587CD1E6591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F724260-7D49-415B-83A5-A1DE394E340C}"/>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5" name="フッター プレースホルダー 4">
            <a:extLst>
              <a:ext uri="{FF2B5EF4-FFF2-40B4-BE49-F238E27FC236}">
                <a16:creationId xmlns:a16="http://schemas.microsoft.com/office/drawing/2014/main" id="{E7E592D0-37BF-458E-AD7C-0077D01DA3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F6C6E7-ED56-4C99-81F3-7C9EDCCC738B}"/>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36213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2937029-DFC9-4AF8-B8A2-9C6CE426863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6F4A34D-689C-4FA6-A0A8-E8D836FB343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C6F654-A0BD-4108-9C4A-7F5463CF5E7B}"/>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5" name="フッター プレースホルダー 4">
            <a:extLst>
              <a:ext uri="{FF2B5EF4-FFF2-40B4-BE49-F238E27FC236}">
                <a16:creationId xmlns:a16="http://schemas.microsoft.com/office/drawing/2014/main" id="{BF60AE0E-F430-4788-9E19-206C0169BDD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9D4169B-41E2-4C40-80A8-51BF5678ADD6}"/>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341814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EF905E-3382-4921-8EB6-E5247E09008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4240BB9-700D-49D3-8C72-E29C96F01CA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03309A1-F070-4D3A-B652-0D296CB19639}"/>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5" name="フッター プレースホルダー 4">
            <a:extLst>
              <a:ext uri="{FF2B5EF4-FFF2-40B4-BE49-F238E27FC236}">
                <a16:creationId xmlns:a16="http://schemas.microsoft.com/office/drawing/2014/main" id="{63569598-9BAE-4ED3-B366-44E298C04B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335119-D94F-444D-84A9-5B3818979D17}"/>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914860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30D94C-A9ED-4EB5-A7C8-88319DBEF67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0938478-3123-427E-8225-8CE20333FA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34E8F05-12EB-4177-BBA6-548F318E9877}"/>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5" name="フッター プレースホルダー 4">
            <a:extLst>
              <a:ext uri="{FF2B5EF4-FFF2-40B4-BE49-F238E27FC236}">
                <a16:creationId xmlns:a16="http://schemas.microsoft.com/office/drawing/2014/main" id="{F40B6395-A61E-4B70-A66D-D422CD8C4B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D2259B0-1517-430F-8465-A8578EB19FCB}"/>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3064508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DBE09A-4280-4D19-AC9C-430CF5B5674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60484A1-D962-478D-9F9C-79852F7E097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37E9046-F101-4C03-900C-44AF22E97F5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3A187C4-FAC5-487A-AFDB-4FCAF88ED67A}"/>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6" name="フッター プレースホルダー 5">
            <a:extLst>
              <a:ext uri="{FF2B5EF4-FFF2-40B4-BE49-F238E27FC236}">
                <a16:creationId xmlns:a16="http://schemas.microsoft.com/office/drawing/2014/main" id="{87CDE8A3-4B4A-4257-A879-342EC7FAFEE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12862AA-A866-4F1D-BB7F-5ABFF56A99C9}"/>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381016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CA9192-E6B7-44A5-9C29-078F0798951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C48AEC-8B77-439B-943A-5167603D68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59D2C06-4D2F-4B06-8A36-329609DAFBD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CCCCE19-445B-45E8-BA8B-7501C09EFA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1D7909D-0104-47B5-B08F-F0213662AC5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4B3E3AD-E958-423D-9BD7-73AA5972C547}"/>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8" name="フッター プレースホルダー 7">
            <a:extLst>
              <a:ext uri="{FF2B5EF4-FFF2-40B4-BE49-F238E27FC236}">
                <a16:creationId xmlns:a16="http://schemas.microsoft.com/office/drawing/2014/main" id="{D24EBEFE-899A-4506-8F92-307F60A8C1A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89A6B6A-D23C-4CF8-9ABF-81C6523D5B96}"/>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22213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E2F9F2-E918-401E-9F60-D5A070748F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46D10B9-A96F-4E11-8286-3F3A7D1ABC39}"/>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4" name="フッター プレースホルダー 3">
            <a:extLst>
              <a:ext uri="{FF2B5EF4-FFF2-40B4-BE49-F238E27FC236}">
                <a16:creationId xmlns:a16="http://schemas.microsoft.com/office/drawing/2014/main" id="{C829ED35-E41D-48A0-A9DE-0F6F59292A5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CCF16F3-7508-4CBE-98A1-469E6761F207}"/>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416770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9A9EFBB-F9C2-446E-88D3-C9D4E8957EEF}"/>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3" name="フッター プレースホルダー 2">
            <a:extLst>
              <a:ext uri="{FF2B5EF4-FFF2-40B4-BE49-F238E27FC236}">
                <a16:creationId xmlns:a16="http://schemas.microsoft.com/office/drawing/2014/main" id="{E591A732-6976-4C7B-ABD5-F401861D3BB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957E925-C1EA-45F4-8229-5F87947DE634}"/>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63667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624505-1AAB-48DE-A817-1D1E4D22FA2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1A354BD-A8D4-4306-BF0D-5609E8FAF8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EDBCC0F-7B9A-486B-BDF6-5D01DF53B5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84C6568-3882-4238-BFF7-D4E466865425}"/>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6" name="フッター プレースホルダー 5">
            <a:extLst>
              <a:ext uri="{FF2B5EF4-FFF2-40B4-BE49-F238E27FC236}">
                <a16:creationId xmlns:a16="http://schemas.microsoft.com/office/drawing/2014/main" id="{A075177B-DB04-4447-AF7C-1AE93BBB8D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402FB3-FFBB-4CB3-83F7-30C843C96BCD}"/>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51375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1B73A8-6CFE-417D-A5C2-EAC0DC66C64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97A3EBC-EC90-4830-8D07-2BAD280600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E1D34CE-9C02-4E86-B17C-8971FA5655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0DB6F4E-C644-403D-B7B0-B7CFB6CC599B}"/>
              </a:ext>
            </a:extLst>
          </p:cNvPr>
          <p:cNvSpPr>
            <a:spLocks noGrp="1"/>
          </p:cNvSpPr>
          <p:nvPr>
            <p:ph type="dt" sz="half" idx="10"/>
          </p:nvPr>
        </p:nvSpPr>
        <p:spPr/>
        <p:txBody>
          <a:bodyPr/>
          <a:lstStyle/>
          <a:p>
            <a:fld id="{4B80451E-DDE4-4F3E-BB8A-FCB4DBC867E5}" type="datetimeFigureOut">
              <a:rPr kumimoji="1" lang="ja-JP" altLang="en-US" smtClean="0"/>
              <a:t>2020/9/2</a:t>
            </a:fld>
            <a:endParaRPr kumimoji="1" lang="ja-JP" altLang="en-US"/>
          </a:p>
        </p:txBody>
      </p:sp>
      <p:sp>
        <p:nvSpPr>
          <p:cNvPr id="6" name="フッター プレースホルダー 5">
            <a:extLst>
              <a:ext uri="{FF2B5EF4-FFF2-40B4-BE49-F238E27FC236}">
                <a16:creationId xmlns:a16="http://schemas.microsoft.com/office/drawing/2014/main" id="{28A1143A-2DF8-42E9-A896-5A611734E2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5C3BA6D-344D-47D8-AAB4-8B27963B49AE}"/>
              </a:ext>
            </a:extLst>
          </p:cNvPr>
          <p:cNvSpPr>
            <a:spLocks noGrp="1"/>
          </p:cNvSpPr>
          <p:nvPr>
            <p:ph type="sldNum" sz="quarter" idx="12"/>
          </p:nvPr>
        </p:nvSpPr>
        <p:spPr/>
        <p:txBody>
          <a:body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158380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3F0A90D-FF7B-4B2A-8EDE-E4C05BC8A4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090545-0DE7-4E0E-A1AC-AC195326B2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99B0BB6-C600-4FE7-A2FB-1FE3F30DF2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0451E-DDE4-4F3E-BB8A-FCB4DBC867E5}" type="datetimeFigureOut">
              <a:rPr kumimoji="1" lang="ja-JP" altLang="en-US" smtClean="0"/>
              <a:t>2020/9/2</a:t>
            </a:fld>
            <a:endParaRPr kumimoji="1" lang="ja-JP" altLang="en-US"/>
          </a:p>
        </p:txBody>
      </p:sp>
      <p:sp>
        <p:nvSpPr>
          <p:cNvPr id="5" name="フッター プレースホルダー 4">
            <a:extLst>
              <a:ext uri="{FF2B5EF4-FFF2-40B4-BE49-F238E27FC236}">
                <a16:creationId xmlns:a16="http://schemas.microsoft.com/office/drawing/2014/main" id="{813FA1BA-36E6-43CF-9899-3B2BFFDE09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73B03F7-CB75-4EFC-A4C1-F48E60A7F3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7C07A-6359-4CD4-AB1D-ACDA84EFD2F7}" type="slidenum">
              <a:rPr kumimoji="1" lang="ja-JP" altLang="en-US" smtClean="0"/>
              <a:t>‹#›</a:t>
            </a:fld>
            <a:endParaRPr kumimoji="1" lang="ja-JP" altLang="en-US"/>
          </a:p>
        </p:txBody>
      </p:sp>
    </p:spTree>
    <p:extLst>
      <p:ext uri="{BB962C8B-B14F-4D97-AF65-F5344CB8AC3E}">
        <p14:creationId xmlns:p14="http://schemas.microsoft.com/office/powerpoint/2010/main" val="2264883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CC46CF-AA67-4D5A-9243-C3F8EDA0E77C}"/>
              </a:ext>
            </a:extLst>
          </p:cNvPr>
          <p:cNvSpPr>
            <a:spLocks noGrp="1"/>
          </p:cNvSpPr>
          <p:nvPr>
            <p:ph type="title"/>
          </p:nvPr>
        </p:nvSpPr>
        <p:spPr>
          <a:xfrm>
            <a:off x="598917" y="314791"/>
            <a:ext cx="10910777" cy="1325563"/>
          </a:xfrm>
        </p:spPr>
        <p:txBody>
          <a:bodyPr>
            <a:normAutofit/>
          </a:bodyPr>
          <a:lstStyle/>
          <a:p>
            <a:r>
              <a:rPr kumimoji="1" lang="ja-JP" altLang="en-US" sz="3600" b="1" dirty="0">
                <a:solidFill>
                  <a:srgbClr val="FF0000"/>
                </a:solidFill>
                <a:latin typeface="BIZ UDゴシック" panose="020B0400000000000000" pitchFamily="49" charset="-128"/>
                <a:ea typeface="BIZ UDゴシック" panose="020B0400000000000000" pitchFamily="49" charset="-128"/>
              </a:rPr>
              <a:t>特定健診の受診率が向上することによる町への効果</a:t>
            </a:r>
          </a:p>
        </p:txBody>
      </p:sp>
      <p:sp>
        <p:nvSpPr>
          <p:cNvPr id="4" name="コンテンツ プレースホルダー 2">
            <a:extLst>
              <a:ext uri="{FF2B5EF4-FFF2-40B4-BE49-F238E27FC236}">
                <a16:creationId xmlns:a16="http://schemas.microsoft.com/office/drawing/2014/main" id="{057D045F-2BF4-4754-9F9A-94F9D81C5256}"/>
              </a:ext>
            </a:extLst>
          </p:cNvPr>
          <p:cNvSpPr>
            <a:spLocks noGrp="1"/>
          </p:cNvSpPr>
          <p:nvPr>
            <p:ph idx="1"/>
          </p:nvPr>
        </p:nvSpPr>
        <p:spPr>
          <a:xfrm>
            <a:off x="1077482" y="1568740"/>
            <a:ext cx="10515600" cy="4714613"/>
          </a:xfrm>
        </p:spPr>
        <p:txBody>
          <a:bodyPr>
            <a:normAutofit fontScale="92500"/>
          </a:bodyPr>
          <a:lstStyle/>
          <a:p>
            <a:pPr marL="0" indent="0">
              <a:buNone/>
            </a:pPr>
            <a:r>
              <a:rPr kumimoji="1" lang="ja-JP" altLang="en-US" sz="3200" dirty="0"/>
              <a:t>①国からの交付金が増額となる</a:t>
            </a:r>
            <a:endParaRPr lang="en-US" altLang="ja-JP" sz="3200" dirty="0"/>
          </a:p>
          <a:p>
            <a:pPr marL="0" indent="0">
              <a:buNone/>
            </a:pPr>
            <a:r>
              <a:rPr kumimoji="1" lang="ja-JP" altLang="en-US" sz="3200" dirty="0"/>
              <a:t>　</a:t>
            </a:r>
            <a:r>
              <a:rPr kumimoji="1" lang="ja-JP" altLang="en-US" sz="2400" dirty="0"/>
              <a:t> （例）</a:t>
            </a:r>
            <a:r>
              <a:rPr kumimoji="1" lang="ja-JP" altLang="en-US" sz="2400" u="sng" dirty="0"/>
              <a:t>国の目標値である受診率</a:t>
            </a:r>
            <a:r>
              <a:rPr kumimoji="1" lang="en-US" altLang="ja-JP" sz="2400" u="sng" dirty="0"/>
              <a:t>60</a:t>
            </a:r>
            <a:r>
              <a:rPr kumimoji="1" lang="ja-JP" altLang="en-US" sz="2400" u="sng" dirty="0"/>
              <a:t>％を達成していれば</a:t>
            </a:r>
            <a:r>
              <a:rPr kumimoji="1" lang="en-US" altLang="ja-JP" sz="2400" u="sng" dirty="0">
                <a:solidFill>
                  <a:srgbClr val="FF0000"/>
                </a:solidFill>
              </a:rPr>
              <a:t>50</a:t>
            </a:r>
            <a:r>
              <a:rPr kumimoji="1" lang="ja-JP" altLang="en-US" sz="2400" u="sng" dirty="0">
                <a:solidFill>
                  <a:srgbClr val="FF0000"/>
                </a:solidFill>
              </a:rPr>
              <a:t>点</a:t>
            </a:r>
            <a:endParaRPr kumimoji="1" lang="en-US" altLang="ja-JP" sz="2400" u="sng" dirty="0">
              <a:solidFill>
                <a:srgbClr val="FF0000"/>
              </a:solidFill>
            </a:endParaRPr>
          </a:p>
          <a:p>
            <a:pPr marL="0" indent="0">
              <a:buNone/>
            </a:pPr>
            <a:r>
              <a:rPr lang="ja-JP" altLang="en-US" sz="2400" dirty="0"/>
              <a:t>　　　　  市町村規模別の自治体上位</a:t>
            </a:r>
            <a:r>
              <a:rPr lang="en-US" altLang="ja-JP" sz="2400" dirty="0"/>
              <a:t>1</a:t>
            </a:r>
            <a:r>
              <a:rPr lang="ja-JP" altLang="en-US" sz="2400" dirty="0"/>
              <a:t>割に当たる受診率を達成 </a:t>
            </a:r>
            <a:r>
              <a:rPr lang="en-US" altLang="ja-JP" sz="2400" dirty="0"/>
              <a:t>30</a:t>
            </a:r>
            <a:r>
              <a:rPr lang="ja-JP" altLang="en-US" sz="2400" dirty="0"/>
              <a:t>点</a:t>
            </a:r>
            <a:endParaRPr lang="en-US" altLang="ja-JP" sz="2400" dirty="0"/>
          </a:p>
          <a:p>
            <a:pPr marL="0" indent="0">
              <a:buNone/>
            </a:pPr>
            <a:r>
              <a:rPr kumimoji="1" lang="ja-JP" altLang="en-US" sz="2400" dirty="0"/>
              <a:t>　　　　  前年度の実績と比較し、受診率が</a:t>
            </a:r>
            <a:r>
              <a:rPr kumimoji="1" lang="en-US" altLang="ja-JP" sz="2400" dirty="0"/>
              <a:t>3</a:t>
            </a:r>
            <a:r>
              <a:rPr kumimoji="1" lang="ja-JP" altLang="en-US" sz="2400" dirty="0"/>
              <a:t>ポイント以上向上 </a:t>
            </a:r>
            <a:r>
              <a:rPr kumimoji="1" lang="en-US" altLang="ja-JP" sz="2400" dirty="0"/>
              <a:t>25</a:t>
            </a:r>
            <a:r>
              <a:rPr kumimoji="1" lang="ja-JP" altLang="en-US" sz="2400" dirty="0"/>
              <a:t>点</a:t>
            </a:r>
            <a:endParaRPr kumimoji="1" lang="en-US" altLang="ja-JP" sz="2400" dirty="0"/>
          </a:p>
          <a:p>
            <a:pPr marL="0" indent="0">
              <a:buNone/>
            </a:pPr>
            <a:endParaRPr kumimoji="1" lang="en-US" altLang="ja-JP" sz="1200" dirty="0"/>
          </a:p>
          <a:p>
            <a:pPr marL="0" indent="0">
              <a:buNone/>
            </a:pPr>
            <a:r>
              <a:rPr kumimoji="1" lang="ja-JP" altLang="en-US" sz="3200" dirty="0"/>
              <a:t>②高森町国民健康保険の財政状態が改善されます</a:t>
            </a:r>
            <a:endParaRPr kumimoji="1" lang="en-US" altLang="ja-JP" sz="3200" dirty="0"/>
          </a:p>
          <a:p>
            <a:pPr marL="0" indent="0">
              <a:buNone/>
            </a:pPr>
            <a:r>
              <a:rPr lang="ja-JP" altLang="en-US" sz="2400" dirty="0"/>
              <a:t>　　皆様が健診を受診することにより、病気の早期発見、慢性化・重症化予防に</a:t>
            </a:r>
            <a:endParaRPr lang="en-US" altLang="ja-JP" sz="2400" dirty="0"/>
          </a:p>
          <a:p>
            <a:pPr marL="0" indent="0">
              <a:buNone/>
            </a:pPr>
            <a:r>
              <a:rPr lang="ja-JP" altLang="en-US" sz="2400" dirty="0"/>
              <a:t>　　つながります。</a:t>
            </a:r>
            <a:endParaRPr lang="en-US" altLang="ja-JP" sz="2400" dirty="0"/>
          </a:p>
          <a:p>
            <a:pPr marL="0" indent="0">
              <a:buNone/>
            </a:pPr>
            <a:r>
              <a:rPr lang="ja-JP" altLang="en-US" sz="2400" dirty="0"/>
              <a:t>　　さらには、国民健康保険の医療費の上昇を防ぐことにより、保険税の上昇を</a:t>
            </a:r>
            <a:endParaRPr lang="en-US" altLang="ja-JP" sz="2400" dirty="0"/>
          </a:p>
          <a:p>
            <a:pPr marL="0" indent="0">
              <a:buNone/>
            </a:pPr>
            <a:r>
              <a:rPr lang="ja-JP" altLang="en-US" sz="2400" dirty="0"/>
              <a:t>　　抑えることにつながっていきます。　　　　　　　　　　　　　　　　　　　　　　　　　</a:t>
            </a:r>
            <a:endParaRPr lang="en-US" altLang="ja-JP" sz="1900" dirty="0"/>
          </a:p>
          <a:p>
            <a:pPr marL="0" indent="0">
              <a:buNone/>
            </a:pPr>
            <a:endParaRPr kumimoji="1" lang="en-US" altLang="ja-JP" sz="2400" dirty="0"/>
          </a:p>
        </p:txBody>
      </p:sp>
      <p:sp>
        <p:nvSpPr>
          <p:cNvPr id="5" name="テキスト ボックス 4">
            <a:extLst>
              <a:ext uri="{FF2B5EF4-FFF2-40B4-BE49-F238E27FC236}">
                <a16:creationId xmlns:a16="http://schemas.microsoft.com/office/drawing/2014/main" id="{6A323E6D-0D96-41EB-8221-BF15EDC79FCF}"/>
              </a:ext>
            </a:extLst>
          </p:cNvPr>
          <p:cNvSpPr txBox="1"/>
          <p:nvPr/>
        </p:nvSpPr>
        <p:spPr>
          <a:xfrm>
            <a:off x="2501031" y="6098687"/>
            <a:ext cx="9008663" cy="369332"/>
          </a:xfrm>
          <a:prstGeom prst="rect">
            <a:avLst/>
          </a:prstGeom>
          <a:noFill/>
        </p:spPr>
        <p:txBody>
          <a:bodyPr wrap="square" rtlCol="0">
            <a:spAutoFit/>
          </a:bodyPr>
          <a:lstStyle/>
          <a:p>
            <a:r>
              <a:rPr kumimoji="1" lang="en-US" altLang="ja-JP" dirty="0"/>
              <a:t>※</a:t>
            </a:r>
            <a:r>
              <a:rPr kumimoji="1" lang="ja-JP" altLang="en-US" dirty="0"/>
              <a:t>医療費の増加は保険税に影響し、皆様の国民健康保険税の負担が大きくなります</a:t>
            </a:r>
          </a:p>
        </p:txBody>
      </p:sp>
    </p:spTree>
    <p:extLst>
      <p:ext uri="{BB962C8B-B14F-4D97-AF65-F5344CB8AC3E}">
        <p14:creationId xmlns:p14="http://schemas.microsoft.com/office/powerpoint/2010/main" val="70390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D3A3AA-208A-4084-94A0-00738107248A}"/>
              </a:ext>
            </a:extLst>
          </p:cNvPr>
          <p:cNvSpPr>
            <a:spLocks noGrp="1"/>
          </p:cNvSpPr>
          <p:nvPr>
            <p:ph type="title"/>
          </p:nvPr>
        </p:nvSpPr>
        <p:spPr>
          <a:xfrm>
            <a:off x="650350" y="109549"/>
            <a:ext cx="10515600" cy="1325563"/>
          </a:xfrm>
        </p:spPr>
        <p:txBody>
          <a:bodyPr>
            <a:normAutofit/>
          </a:bodyPr>
          <a:lstStyle/>
          <a:p>
            <a:r>
              <a:rPr kumimoji="1" lang="ja-JP" altLang="en-US" sz="4800" b="1" dirty="0">
                <a:solidFill>
                  <a:srgbClr val="FF0000"/>
                </a:solidFill>
                <a:latin typeface="BIZ UDゴシック" panose="020B0400000000000000" pitchFamily="49" charset="-128"/>
                <a:ea typeface="BIZ UDゴシック" panose="020B0400000000000000" pitchFamily="49" charset="-128"/>
              </a:rPr>
              <a:t>年に</a:t>
            </a:r>
            <a:r>
              <a:rPr kumimoji="1" lang="en-US" altLang="ja-JP" sz="4800" b="1" dirty="0">
                <a:solidFill>
                  <a:srgbClr val="FF0000"/>
                </a:solidFill>
                <a:latin typeface="BIZ UDゴシック" panose="020B0400000000000000" pitchFamily="49" charset="-128"/>
                <a:ea typeface="BIZ UDゴシック" panose="020B0400000000000000" pitchFamily="49" charset="-128"/>
              </a:rPr>
              <a:t>1</a:t>
            </a:r>
            <a:r>
              <a:rPr kumimoji="1" lang="ja-JP" altLang="en-US" sz="4800" b="1" dirty="0">
                <a:solidFill>
                  <a:srgbClr val="FF0000"/>
                </a:solidFill>
                <a:latin typeface="BIZ UDゴシック" panose="020B0400000000000000" pitchFamily="49" charset="-128"/>
                <a:ea typeface="BIZ UDゴシック" panose="020B0400000000000000" pitchFamily="49" charset="-128"/>
              </a:rPr>
              <a:t>回特定健診を受けましょう</a:t>
            </a:r>
          </a:p>
        </p:txBody>
      </p:sp>
      <p:sp>
        <p:nvSpPr>
          <p:cNvPr id="3" name="テキスト ボックス 2">
            <a:extLst>
              <a:ext uri="{FF2B5EF4-FFF2-40B4-BE49-F238E27FC236}">
                <a16:creationId xmlns:a16="http://schemas.microsoft.com/office/drawing/2014/main" id="{759A16FE-5289-4CE0-BB69-13D7641ACB20}"/>
              </a:ext>
            </a:extLst>
          </p:cNvPr>
          <p:cNvSpPr txBox="1"/>
          <p:nvPr/>
        </p:nvSpPr>
        <p:spPr>
          <a:xfrm>
            <a:off x="931488" y="1342830"/>
            <a:ext cx="9827664" cy="1077218"/>
          </a:xfrm>
          <a:prstGeom prst="rect">
            <a:avLst/>
          </a:prstGeom>
          <a:noFill/>
        </p:spPr>
        <p:txBody>
          <a:bodyPr wrap="square" rtlCol="0">
            <a:spAutoFit/>
          </a:bodyPr>
          <a:lstStyle/>
          <a:p>
            <a:r>
              <a:rPr lang="ja-JP" altLang="en-US" sz="2400" dirty="0"/>
              <a:t>特定健診を受診する方法①</a:t>
            </a:r>
            <a:endParaRPr lang="en-US" altLang="ja-JP" sz="2400" dirty="0"/>
          </a:p>
          <a:p>
            <a:r>
              <a:rPr kumimoji="1" lang="ja-JP" altLang="en-US" dirty="0"/>
              <a:t>　</a:t>
            </a:r>
            <a:r>
              <a:rPr kumimoji="1" lang="ja-JP" altLang="en-US" sz="4000" b="1" dirty="0">
                <a:solidFill>
                  <a:srgbClr val="00B050"/>
                </a:solidFill>
              </a:rPr>
              <a:t>今回ご案内しました個別健診による受診</a:t>
            </a:r>
          </a:p>
        </p:txBody>
      </p:sp>
      <p:sp>
        <p:nvSpPr>
          <p:cNvPr id="5" name="テキスト ボックス 4">
            <a:extLst>
              <a:ext uri="{FF2B5EF4-FFF2-40B4-BE49-F238E27FC236}">
                <a16:creationId xmlns:a16="http://schemas.microsoft.com/office/drawing/2014/main" id="{EC074C0A-0746-4B87-994B-19A050430F7A}"/>
              </a:ext>
            </a:extLst>
          </p:cNvPr>
          <p:cNvSpPr txBox="1"/>
          <p:nvPr/>
        </p:nvSpPr>
        <p:spPr>
          <a:xfrm>
            <a:off x="931488" y="2674947"/>
            <a:ext cx="10143859" cy="1938992"/>
          </a:xfrm>
          <a:prstGeom prst="rect">
            <a:avLst/>
          </a:prstGeom>
          <a:noFill/>
        </p:spPr>
        <p:txBody>
          <a:bodyPr wrap="square" rtlCol="0">
            <a:spAutoFit/>
          </a:bodyPr>
          <a:lstStyle/>
          <a:p>
            <a:r>
              <a:rPr lang="ja-JP" altLang="en-US" sz="2400" dirty="0"/>
              <a:t>特定健診を受診する方法②</a:t>
            </a:r>
            <a:endParaRPr lang="en-US" altLang="ja-JP" sz="2400" dirty="0"/>
          </a:p>
          <a:p>
            <a:r>
              <a:rPr kumimoji="1" lang="ja-JP" altLang="en-US" dirty="0"/>
              <a:t>　</a:t>
            </a:r>
            <a:r>
              <a:rPr kumimoji="1" lang="ja-JP" altLang="en-US" sz="4000" b="1" dirty="0">
                <a:solidFill>
                  <a:srgbClr val="00B050"/>
                </a:solidFill>
              </a:rPr>
              <a:t>１０／２５（日）集団健診を実施予定です</a:t>
            </a:r>
            <a:endParaRPr kumimoji="1" lang="en-US" altLang="ja-JP" sz="4000" b="1" dirty="0">
              <a:solidFill>
                <a:srgbClr val="00B050"/>
              </a:solidFill>
            </a:endParaRPr>
          </a:p>
          <a:p>
            <a:r>
              <a:rPr kumimoji="1" lang="ja-JP" altLang="en-US" sz="2800" dirty="0">
                <a:solidFill>
                  <a:srgbClr val="00B050"/>
                </a:solidFill>
              </a:rPr>
              <a:t>　　　　　　　　　　場所：高森総合センター</a:t>
            </a:r>
            <a:endParaRPr kumimoji="1" lang="en-US" altLang="ja-JP" sz="2800" dirty="0">
              <a:solidFill>
                <a:srgbClr val="00B050"/>
              </a:solidFill>
            </a:endParaRPr>
          </a:p>
          <a:p>
            <a:r>
              <a:rPr lang="ja-JP" altLang="en-US" sz="2800" dirty="0">
                <a:solidFill>
                  <a:srgbClr val="00B050"/>
                </a:solidFill>
              </a:rPr>
              <a:t>　　　　　　　　　　</a:t>
            </a:r>
            <a:r>
              <a:rPr lang="en-US" altLang="ja-JP" sz="2800" dirty="0">
                <a:solidFill>
                  <a:srgbClr val="00B050"/>
                </a:solidFill>
              </a:rPr>
              <a:t>※</a:t>
            </a:r>
            <a:r>
              <a:rPr lang="ja-JP" altLang="en-US" sz="2800" dirty="0">
                <a:solidFill>
                  <a:srgbClr val="00B050"/>
                </a:solidFill>
              </a:rPr>
              <a:t>集団健診ではがん検診もあります</a:t>
            </a:r>
            <a:endParaRPr kumimoji="1" lang="en-US" altLang="ja-JP" sz="2800" dirty="0">
              <a:solidFill>
                <a:srgbClr val="00B050"/>
              </a:solidFill>
            </a:endParaRPr>
          </a:p>
        </p:txBody>
      </p:sp>
      <p:sp>
        <p:nvSpPr>
          <p:cNvPr id="7" name="テキスト ボックス 6">
            <a:extLst>
              <a:ext uri="{FF2B5EF4-FFF2-40B4-BE49-F238E27FC236}">
                <a16:creationId xmlns:a16="http://schemas.microsoft.com/office/drawing/2014/main" id="{7A393FF0-44F3-4D1F-94E0-AB4D5A6163F0}"/>
              </a:ext>
            </a:extLst>
          </p:cNvPr>
          <p:cNvSpPr txBox="1"/>
          <p:nvPr/>
        </p:nvSpPr>
        <p:spPr>
          <a:xfrm>
            <a:off x="2324454" y="5007338"/>
            <a:ext cx="8841495" cy="1569660"/>
          </a:xfrm>
          <a:prstGeom prst="rect">
            <a:avLst/>
          </a:prstGeom>
          <a:noFill/>
        </p:spPr>
        <p:txBody>
          <a:bodyPr wrap="square" rtlCol="0">
            <a:spAutoFit/>
          </a:bodyPr>
          <a:lstStyle/>
          <a:p>
            <a:r>
              <a:rPr kumimoji="1" lang="ja-JP" altLang="en-US" sz="2400" dirty="0"/>
              <a:t>特に</a:t>
            </a:r>
            <a:r>
              <a:rPr kumimoji="1" lang="en-US" altLang="ja-JP" sz="2400" dirty="0"/>
              <a:t>40</a:t>
            </a:r>
            <a:r>
              <a:rPr kumimoji="1" lang="ja-JP" altLang="en-US" sz="2400" dirty="0"/>
              <a:t>～</a:t>
            </a:r>
            <a:r>
              <a:rPr kumimoji="1" lang="en-US" altLang="ja-JP" sz="2400" dirty="0"/>
              <a:t>50</a:t>
            </a:r>
            <a:r>
              <a:rPr kumimoji="1" lang="ja-JP" altLang="en-US" sz="2400" dirty="0"/>
              <a:t>歳代の受診率が低い傾向にありますが、</a:t>
            </a:r>
            <a:r>
              <a:rPr kumimoji="1" lang="en-US" altLang="ja-JP" sz="2400" dirty="0"/>
              <a:t>40</a:t>
            </a:r>
            <a:r>
              <a:rPr kumimoji="1" lang="ja-JP" altLang="en-US" sz="2400" dirty="0"/>
              <a:t>歳代から大きな医療費を必要とする病気の発症が多くなってきておりますので、まずは健診を受けご自身の健康状態の把握をすることが大切です。</a:t>
            </a:r>
          </a:p>
        </p:txBody>
      </p:sp>
      <p:sp>
        <p:nvSpPr>
          <p:cNvPr id="8" name="星: 5 pt 7">
            <a:extLst>
              <a:ext uri="{FF2B5EF4-FFF2-40B4-BE49-F238E27FC236}">
                <a16:creationId xmlns:a16="http://schemas.microsoft.com/office/drawing/2014/main" id="{1919DC37-7C73-4786-BE55-DF53375E59DD}"/>
              </a:ext>
            </a:extLst>
          </p:cNvPr>
          <p:cNvSpPr/>
          <p:nvPr/>
        </p:nvSpPr>
        <p:spPr>
          <a:xfrm>
            <a:off x="1974077" y="5007338"/>
            <a:ext cx="350377" cy="32204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15CD5331-7E90-48B0-9678-4C8899D075C8}"/>
              </a:ext>
            </a:extLst>
          </p:cNvPr>
          <p:cNvCxnSpPr/>
          <p:nvPr/>
        </p:nvCxnSpPr>
        <p:spPr>
          <a:xfrm>
            <a:off x="4915949" y="4437953"/>
            <a:ext cx="5360565" cy="0"/>
          </a:xfrm>
          <a:prstGeom prst="line">
            <a:avLst/>
          </a:prstGeom>
          <a:ln w="12700" cmpd="dbl">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04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3C0E5C-8CEC-4081-9891-9CC03ABE2012}"/>
              </a:ext>
            </a:extLst>
          </p:cNvPr>
          <p:cNvSpPr>
            <a:spLocks noGrp="1"/>
          </p:cNvSpPr>
          <p:nvPr>
            <p:ph type="title"/>
          </p:nvPr>
        </p:nvSpPr>
        <p:spPr>
          <a:xfrm>
            <a:off x="670420" y="365125"/>
            <a:ext cx="10515600" cy="984885"/>
          </a:xfrm>
        </p:spPr>
        <p:txBody>
          <a:bodyPr/>
          <a:lstStyle/>
          <a:p>
            <a:r>
              <a:rPr kumimoji="1" lang="ja-JP" altLang="en-US" b="1" dirty="0">
                <a:solidFill>
                  <a:srgbClr val="FF0000"/>
                </a:solidFill>
                <a:latin typeface="BIZ UDゴシック" panose="020B0400000000000000" pitchFamily="49" charset="-128"/>
                <a:ea typeface="BIZ UDゴシック" panose="020B0400000000000000" pitchFamily="49" charset="-128"/>
              </a:rPr>
              <a:t>受診率の向上のためご協力お願いします</a:t>
            </a:r>
          </a:p>
        </p:txBody>
      </p:sp>
      <p:sp>
        <p:nvSpPr>
          <p:cNvPr id="3" name="テキスト ボックス 2">
            <a:extLst>
              <a:ext uri="{FF2B5EF4-FFF2-40B4-BE49-F238E27FC236}">
                <a16:creationId xmlns:a16="http://schemas.microsoft.com/office/drawing/2014/main" id="{6D346AEF-79D1-451B-BACD-E7DC1B4AED31}"/>
              </a:ext>
            </a:extLst>
          </p:cNvPr>
          <p:cNvSpPr txBox="1"/>
          <p:nvPr/>
        </p:nvSpPr>
        <p:spPr>
          <a:xfrm>
            <a:off x="2244747" y="2177781"/>
            <a:ext cx="7838819" cy="707886"/>
          </a:xfrm>
          <a:prstGeom prst="rect">
            <a:avLst/>
          </a:prstGeom>
          <a:noFill/>
        </p:spPr>
        <p:txBody>
          <a:bodyPr wrap="square" rtlCol="0">
            <a:spAutoFit/>
          </a:bodyPr>
          <a:lstStyle/>
          <a:p>
            <a:r>
              <a:rPr kumimoji="1" lang="ja-JP" altLang="en-US" sz="2000" dirty="0"/>
              <a:t>かかりつけの病院で定期的に検査をしているので、特定健診を受診する必要はないですか</a:t>
            </a:r>
            <a:endParaRPr kumimoji="1" lang="en-US" altLang="ja-JP" sz="2000" dirty="0"/>
          </a:p>
        </p:txBody>
      </p:sp>
      <p:sp>
        <p:nvSpPr>
          <p:cNvPr id="4" name="テキスト ボックス 3">
            <a:extLst>
              <a:ext uri="{FF2B5EF4-FFF2-40B4-BE49-F238E27FC236}">
                <a16:creationId xmlns:a16="http://schemas.microsoft.com/office/drawing/2014/main" id="{58F1873A-BAAA-41FB-BCEC-9631916B2A42}"/>
              </a:ext>
            </a:extLst>
          </p:cNvPr>
          <p:cNvSpPr txBox="1"/>
          <p:nvPr/>
        </p:nvSpPr>
        <p:spPr>
          <a:xfrm>
            <a:off x="1216405" y="1551963"/>
            <a:ext cx="3570208" cy="461665"/>
          </a:xfrm>
          <a:prstGeom prst="rect">
            <a:avLst/>
          </a:prstGeom>
          <a:noFill/>
        </p:spPr>
        <p:txBody>
          <a:bodyPr wrap="none" rtlCol="0">
            <a:spAutoFit/>
          </a:bodyPr>
          <a:lstStyle/>
          <a:p>
            <a:r>
              <a:rPr kumimoji="1" lang="ja-JP" altLang="en-US" sz="2400" dirty="0"/>
              <a:t>特定健診に関するＱ＆Ａ</a:t>
            </a:r>
          </a:p>
        </p:txBody>
      </p:sp>
      <p:sp>
        <p:nvSpPr>
          <p:cNvPr id="5" name="テキスト ボックス 4">
            <a:extLst>
              <a:ext uri="{FF2B5EF4-FFF2-40B4-BE49-F238E27FC236}">
                <a16:creationId xmlns:a16="http://schemas.microsoft.com/office/drawing/2014/main" id="{AAE59FAB-FE05-4EE6-82C5-10D34EF857AC}"/>
              </a:ext>
            </a:extLst>
          </p:cNvPr>
          <p:cNvSpPr txBox="1"/>
          <p:nvPr/>
        </p:nvSpPr>
        <p:spPr>
          <a:xfrm>
            <a:off x="1577130" y="2154736"/>
            <a:ext cx="746620" cy="400110"/>
          </a:xfrm>
          <a:prstGeom prst="rect">
            <a:avLst/>
          </a:prstGeom>
          <a:noFill/>
        </p:spPr>
        <p:txBody>
          <a:bodyPr wrap="square" rtlCol="0">
            <a:spAutoFit/>
          </a:bodyPr>
          <a:lstStyle/>
          <a:p>
            <a:r>
              <a:rPr kumimoji="1" lang="ja-JP" altLang="en-US" sz="2000" dirty="0"/>
              <a:t>問１</a:t>
            </a:r>
          </a:p>
        </p:txBody>
      </p:sp>
      <p:sp>
        <p:nvSpPr>
          <p:cNvPr id="6" name="正方形/長方形 5">
            <a:extLst>
              <a:ext uri="{FF2B5EF4-FFF2-40B4-BE49-F238E27FC236}">
                <a16:creationId xmlns:a16="http://schemas.microsoft.com/office/drawing/2014/main" id="{92781A7E-DFF1-4020-894E-6BC615B99648}"/>
              </a:ext>
            </a:extLst>
          </p:cNvPr>
          <p:cNvSpPr/>
          <p:nvPr/>
        </p:nvSpPr>
        <p:spPr>
          <a:xfrm>
            <a:off x="1577130" y="2176936"/>
            <a:ext cx="8674217" cy="658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9C4B3B2F-B4DA-461F-99E1-A24B12B76597}"/>
              </a:ext>
            </a:extLst>
          </p:cNvPr>
          <p:cNvSpPr txBox="1"/>
          <p:nvPr/>
        </p:nvSpPr>
        <p:spPr>
          <a:xfrm>
            <a:off x="1577130" y="2909997"/>
            <a:ext cx="662730" cy="400110"/>
          </a:xfrm>
          <a:prstGeom prst="rect">
            <a:avLst/>
          </a:prstGeom>
          <a:noFill/>
        </p:spPr>
        <p:txBody>
          <a:bodyPr wrap="square" rtlCol="0">
            <a:spAutoFit/>
          </a:bodyPr>
          <a:lstStyle/>
          <a:p>
            <a:r>
              <a:rPr kumimoji="1" lang="en-US" altLang="ja-JP" sz="2000" dirty="0"/>
              <a:t>(</a:t>
            </a:r>
            <a:r>
              <a:rPr lang="ja-JP" altLang="en-US" sz="2000" dirty="0"/>
              <a:t>答</a:t>
            </a:r>
            <a:r>
              <a:rPr kumimoji="1" lang="en-US" altLang="ja-JP" sz="2000" dirty="0"/>
              <a:t>)</a:t>
            </a:r>
            <a:endParaRPr kumimoji="1" lang="ja-JP" altLang="en-US" sz="2000" dirty="0"/>
          </a:p>
        </p:txBody>
      </p:sp>
      <p:sp>
        <p:nvSpPr>
          <p:cNvPr id="8" name="テキスト ボックス 7">
            <a:extLst>
              <a:ext uri="{FF2B5EF4-FFF2-40B4-BE49-F238E27FC236}">
                <a16:creationId xmlns:a16="http://schemas.microsoft.com/office/drawing/2014/main" id="{88B117C4-EA5F-471D-9F67-304DF1D84FE3}"/>
              </a:ext>
            </a:extLst>
          </p:cNvPr>
          <p:cNvSpPr txBox="1"/>
          <p:nvPr/>
        </p:nvSpPr>
        <p:spPr>
          <a:xfrm>
            <a:off x="1778467" y="3248921"/>
            <a:ext cx="8472880" cy="1015663"/>
          </a:xfrm>
          <a:prstGeom prst="rect">
            <a:avLst/>
          </a:prstGeom>
          <a:noFill/>
        </p:spPr>
        <p:txBody>
          <a:bodyPr wrap="square" rtlCol="0">
            <a:spAutoFit/>
          </a:bodyPr>
          <a:lstStyle/>
          <a:p>
            <a:r>
              <a:rPr kumimoji="1" lang="ja-JP" altLang="en-US" sz="2000" dirty="0"/>
              <a:t>定期的に検査をされていても、特定健診の項目を満たしていない場合が多いので、特定健診受診券を使用した特定健診の受診が必要です。</a:t>
            </a:r>
            <a:endParaRPr kumimoji="1" lang="en-US" altLang="ja-JP" sz="2000" dirty="0"/>
          </a:p>
          <a:p>
            <a:r>
              <a:rPr lang="ja-JP" altLang="en-US" sz="2000" dirty="0"/>
              <a:t>受診率向上のためにもご協力お願いします。</a:t>
            </a:r>
            <a:endParaRPr kumimoji="1" lang="en-US" altLang="ja-JP" sz="2000" dirty="0"/>
          </a:p>
        </p:txBody>
      </p:sp>
      <p:sp>
        <p:nvSpPr>
          <p:cNvPr id="9" name="テキスト ボックス 8">
            <a:extLst>
              <a:ext uri="{FF2B5EF4-FFF2-40B4-BE49-F238E27FC236}">
                <a16:creationId xmlns:a16="http://schemas.microsoft.com/office/drawing/2014/main" id="{5BAA7546-D99C-4F14-8830-C7DE70060B38}"/>
              </a:ext>
            </a:extLst>
          </p:cNvPr>
          <p:cNvSpPr txBox="1"/>
          <p:nvPr/>
        </p:nvSpPr>
        <p:spPr>
          <a:xfrm>
            <a:off x="1577130" y="4233384"/>
            <a:ext cx="746620" cy="400110"/>
          </a:xfrm>
          <a:prstGeom prst="rect">
            <a:avLst/>
          </a:prstGeom>
          <a:noFill/>
        </p:spPr>
        <p:txBody>
          <a:bodyPr wrap="square" rtlCol="0">
            <a:spAutoFit/>
          </a:bodyPr>
          <a:lstStyle/>
          <a:p>
            <a:r>
              <a:rPr kumimoji="1" lang="ja-JP" altLang="en-US" sz="2000" dirty="0"/>
              <a:t>問２</a:t>
            </a:r>
          </a:p>
        </p:txBody>
      </p:sp>
      <p:sp>
        <p:nvSpPr>
          <p:cNvPr id="10" name="テキスト ボックス 9">
            <a:extLst>
              <a:ext uri="{FF2B5EF4-FFF2-40B4-BE49-F238E27FC236}">
                <a16:creationId xmlns:a16="http://schemas.microsoft.com/office/drawing/2014/main" id="{9970005D-AC72-4B55-B0B3-E71034A2ABEC}"/>
              </a:ext>
            </a:extLst>
          </p:cNvPr>
          <p:cNvSpPr txBox="1"/>
          <p:nvPr/>
        </p:nvSpPr>
        <p:spPr>
          <a:xfrm>
            <a:off x="2244747" y="4245577"/>
            <a:ext cx="7838819" cy="400110"/>
          </a:xfrm>
          <a:prstGeom prst="rect">
            <a:avLst/>
          </a:prstGeom>
          <a:noFill/>
        </p:spPr>
        <p:txBody>
          <a:bodyPr wrap="square" rtlCol="0">
            <a:spAutoFit/>
          </a:bodyPr>
          <a:lstStyle/>
          <a:p>
            <a:r>
              <a:rPr kumimoji="1" lang="ja-JP" altLang="en-US" sz="2000" dirty="0"/>
              <a:t>人間ドックを受けるので、特定健診を受診する必要はないですか</a:t>
            </a:r>
            <a:endParaRPr kumimoji="1" lang="en-US" altLang="ja-JP" sz="2000" dirty="0"/>
          </a:p>
        </p:txBody>
      </p:sp>
      <p:sp>
        <p:nvSpPr>
          <p:cNvPr id="11" name="正方形/長方形 10">
            <a:extLst>
              <a:ext uri="{FF2B5EF4-FFF2-40B4-BE49-F238E27FC236}">
                <a16:creationId xmlns:a16="http://schemas.microsoft.com/office/drawing/2014/main" id="{F10757BA-BBF1-4ADD-8399-BF46D13E6803}"/>
              </a:ext>
            </a:extLst>
          </p:cNvPr>
          <p:cNvSpPr/>
          <p:nvPr/>
        </p:nvSpPr>
        <p:spPr>
          <a:xfrm>
            <a:off x="1577129" y="4245577"/>
            <a:ext cx="8674217" cy="4001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29BBEE9B-4971-425C-8767-79E118693EC3}"/>
              </a:ext>
            </a:extLst>
          </p:cNvPr>
          <p:cNvSpPr txBox="1"/>
          <p:nvPr/>
        </p:nvSpPr>
        <p:spPr>
          <a:xfrm>
            <a:off x="1577129" y="4748150"/>
            <a:ext cx="662730" cy="400110"/>
          </a:xfrm>
          <a:prstGeom prst="rect">
            <a:avLst/>
          </a:prstGeom>
          <a:noFill/>
        </p:spPr>
        <p:txBody>
          <a:bodyPr wrap="square" rtlCol="0">
            <a:spAutoFit/>
          </a:bodyPr>
          <a:lstStyle/>
          <a:p>
            <a:r>
              <a:rPr kumimoji="1" lang="en-US" altLang="ja-JP" sz="2000" dirty="0"/>
              <a:t>(</a:t>
            </a:r>
            <a:r>
              <a:rPr lang="ja-JP" altLang="en-US" sz="2000" dirty="0"/>
              <a:t>答</a:t>
            </a:r>
            <a:r>
              <a:rPr kumimoji="1" lang="en-US" altLang="ja-JP" sz="2000" dirty="0"/>
              <a:t>)</a:t>
            </a:r>
            <a:endParaRPr kumimoji="1" lang="ja-JP" altLang="en-US" sz="2000" dirty="0"/>
          </a:p>
        </p:txBody>
      </p:sp>
      <p:sp>
        <p:nvSpPr>
          <p:cNvPr id="13" name="テキスト ボックス 12">
            <a:extLst>
              <a:ext uri="{FF2B5EF4-FFF2-40B4-BE49-F238E27FC236}">
                <a16:creationId xmlns:a16="http://schemas.microsoft.com/office/drawing/2014/main" id="{6DB54DF8-20BF-4DDB-8787-56C66E8DA45F}"/>
              </a:ext>
            </a:extLst>
          </p:cNvPr>
          <p:cNvSpPr txBox="1"/>
          <p:nvPr/>
        </p:nvSpPr>
        <p:spPr>
          <a:xfrm>
            <a:off x="1778467" y="5092047"/>
            <a:ext cx="8472880" cy="707886"/>
          </a:xfrm>
          <a:prstGeom prst="rect">
            <a:avLst/>
          </a:prstGeom>
          <a:noFill/>
        </p:spPr>
        <p:txBody>
          <a:bodyPr wrap="square" rtlCol="0">
            <a:spAutoFit/>
          </a:bodyPr>
          <a:lstStyle/>
          <a:p>
            <a:r>
              <a:rPr kumimoji="1" lang="ja-JP" altLang="en-US" sz="2000" dirty="0"/>
              <a:t>人間ドック受診結果表を健康推進課までご持参ください。</a:t>
            </a:r>
            <a:endParaRPr kumimoji="1" lang="en-US" altLang="ja-JP" sz="2000" dirty="0"/>
          </a:p>
          <a:p>
            <a:r>
              <a:rPr lang="ja-JP" altLang="en-US" sz="2000" dirty="0"/>
              <a:t>特定健診の項目を満たしていれば受診率の向上につながります。</a:t>
            </a:r>
            <a:endParaRPr kumimoji="1" lang="en-US" altLang="ja-JP" sz="2000" dirty="0"/>
          </a:p>
        </p:txBody>
      </p:sp>
      <p:sp>
        <p:nvSpPr>
          <p:cNvPr id="14" name="テキスト ボックス 13">
            <a:extLst>
              <a:ext uri="{FF2B5EF4-FFF2-40B4-BE49-F238E27FC236}">
                <a16:creationId xmlns:a16="http://schemas.microsoft.com/office/drawing/2014/main" id="{B587A92A-9D69-4587-BEA2-B1731803490C}"/>
              </a:ext>
            </a:extLst>
          </p:cNvPr>
          <p:cNvSpPr txBox="1"/>
          <p:nvPr/>
        </p:nvSpPr>
        <p:spPr>
          <a:xfrm>
            <a:off x="5838739" y="5919510"/>
            <a:ext cx="5771625" cy="707886"/>
          </a:xfrm>
          <a:prstGeom prst="rect">
            <a:avLst/>
          </a:prstGeom>
          <a:noFill/>
        </p:spPr>
        <p:txBody>
          <a:bodyPr wrap="square" rtlCol="0">
            <a:spAutoFit/>
          </a:bodyPr>
          <a:lstStyle/>
          <a:p>
            <a:r>
              <a:rPr lang="ja-JP" altLang="en-US" sz="2000" dirty="0"/>
              <a:t>お問い合わせ先：健康推進課国民健康保険係</a:t>
            </a:r>
            <a:endParaRPr lang="en-US" altLang="ja-JP" sz="2000" dirty="0"/>
          </a:p>
          <a:p>
            <a:r>
              <a:rPr kumimoji="1" lang="ja-JP" altLang="en-US" sz="2000" dirty="0"/>
              <a:t>電話０９６７－６２－２９１０</a:t>
            </a:r>
          </a:p>
        </p:txBody>
      </p:sp>
      <p:sp>
        <p:nvSpPr>
          <p:cNvPr id="15" name="正方形/長方形 14">
            <a:extLst>
              <a:ext uri="{FF2B5EF4-FFF2-40B4-BE49-F238E27FC236}">
                <a16:creationId xmlns:a16="http://schemas.microsoft.com/office/drawing/2014/main" id="{609E1FE5-13BE-416D-8E93-112780E01466}"/>
              </a:ext>
            </a:extLst>
          </p:cNvPr>
          <p:cNvSpPr/>
          <p:nvPr/>
        </p:nvSpPr>
        <p:spPr>
          <a:xfrm>
            <a:off x="5838739" y="5919510"/>
            <a:ext cx="5696123" cy="70788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214464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272</Words>
  <Application>Microsoft Office PowerPoint</Application>
  <PresentationFormat>ワイド画面</PresentationFormat>
  <Paragraphs>34</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BIZ UDゴシック</vt:lpstr>
      <vt:lpstr>游ゴシック</vt:lpstr>
      <vt:lpstr>游ゴシック Light</vt:lpstr>
      <vt:lpstr>Arial</vt:lpstr>
      <vt:lpstr>Office テーマ</vt:lpstr>
      <vt:lpstr>特定健診の受診率が向上することによる町への効果</vt:lpstr>
      <vt:lpstr>年に1回特定健診を受けましょう</vt:lpstr>
      <vt:lpstr>受診率の向上のためご協力お願いします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特定健康診査に係る　　　　　個別健診の実施について</dc:title>
  <dc:creator>T089</dc:creator>
  <cp:lastModifiedBy>T089</cp:lastModifiedBy>
  <cp:revision>23</cp:revision>
  <cp:lastPrinted>2020-09-02T00:01:00Z</cp:lastPrinted>
  <dcterms:created xsi:type="dcterms:W3CDTF">2020-09-01T04:52:54Z</dcterms:created>
  <dcterms:modified xsi:type="dcterms:W3CDTF">2020-09-02T00:01:04Z</dcterms:modified>
</cp:coreProperties>
</file>