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Lst>
  <p:sldSz cx="12192000" cy="6858000"/>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116" d="100"/>
          <a:sy n="116" d="100"/>
        </p:scale>
        <p:origin x="1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pic>
        <p:nvPicPr>
          <p:cNvPr id="37" name="図 36"/>
          <p:cNvPicPr/>
          <p:nvPr/>
        </p:nvPicPr>
        <p:blipFill>
          <a:blip r:embed="rId2"/>
          <a:stretch/>
        </p:blipFill>
        <p:spPr>
          <a:xfrm>
            <a:off x="3602880" y="1604520"/>
            <a:ext cx="4984920" cy="3977280"/>
          </a:xfrm>
          <a:prstGeom prst="rect">
            <a:avLst/>
          </a:prstGeom>
          <a:ln>
            <a:noFill/>
          </a:ln>
        </p:spPr>
      </p:pic>
      <p:pic>
        <p:nvPicPr>
          <p:cNvPr id="38" name="図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4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47" name="PlaceHolder 2"/>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49" name="PlaceHolder 2"/>
          <p:cNvSpPr>
            <a:spLocks noGrp="1"/>
          </p:cNvSpPr>
          <p:nvPr>
            <p:ph type="body"/>
          </p:nvPr>
        </p:nvSpPr>
        <p:spPr>
          <a:xfrm>
            <a:off x="60948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50" name="PlaceHolder 3"/>
          <p:cNvSpPr>
            <a:spLocks noGrp="1"/>
          </p:cNvSpPr>
          <p:nvPr>
            <p:ph type="body"/>
          </p:nvPr>
        </p:nvSpPr>
        <p:spPr>
          <a:xfrm>
            <a:off x="623196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54"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55" name="PlaceHolder 3"/>
          <p:cNvSpPr>
            <a:spLocks noGrp="1"/>
          </p:cNvSpPr>
          <p:nvPr>
            <p:ph type="body"/>
          </p:nvPr>
        </p:nvSpPr>
        <p:spPr>
          <a:xfrm>
            <a:off x="60948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56" name="PlaceHolder 4"/>
          <p:cNvSpPr>
            <a:spLocks noGrp="1"/>
          </p:cNvSpPr>
          <p:nvPr>
            <p:ph type="body"/>
          </p:nvPr>
        </p:nvSpPr>
        <p:spPr>
          <a:xfrm>
            <a:off x="623196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58" name="PlaceHolder 2"/>
          <p:cNvSpPr>
            <a:spLocks noGrp="1"/>
          </p:cNvSpPr>
          <p:nvPr>
            <p:ph type="body"/>
          </p:nvPr>
        </p:nvSpPr>
        <p:spPr>
          <a:xfrm>
            <a:off x="60948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60" name="PlaceHolder 4"/>
          <p:cNvSpPr>
            <a:spLocks noGrp="1"/>
          </p:cNvSpPr>
          <p:nvPr>
            <p:ph type="body"/>
          </p:nvPr>
        </p:nvSpPr>
        <p:spPr>
          <a:xfrm>
            <a:off x="623196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62"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63"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64" name="PlaceHolder 4"/>
          <p:cNvSpPr>
            <a:spLocks noGrp="1"/>
          </p:cNvSpPr>
          <p:nvPr>
            <p:ph type="body"/>
          </p:nvPr>
        </p:nvSpPr>
        <p:spPr>
          <a:xfrm>
            <a:off x="609480" y="368208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66" name="PlaceHolder 2"/>
          <p:cNvSpPr>
            <a:spLocks noGrp="1"/>
          </p:cNvSpPr>
          <p:nvPr>
            <p:ph type="body"/>
          </p:nvPr>
        </p:nvSpPr>
        <p:spPr>
          <a:xfrm>
            <a:off x="609480" y="160452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67" name="PlaceHolder 3"/>
          <p:cNvSpPr>
            <a:spLocks noGrp="1"/>
          </p:cNvSpPr>
          <p:nvPr>
            <p:ph type="body"/>
          </p:nvPr>
        </p:nvSpPr>
        <p:spPr>
          <a:xfrm>
            <a:off x="609480" y="368208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69"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70"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71" name="PlaceHolder 4"/>
          <p:cNvSpPr>
            <a:spLocks noGrp="1"/>
          </p:cNvSpPr>
          <p:nvPr>
            <p:ph type="body"/>
          </p:nvPr>
        </p:nvSpPr>
        <p:spPr>
          <a:xfrm>
            <a:off x="623196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72" name="PlaceHolder 5"/>
          <p:cNvSpPr>
            <a:spLocks noGrp="1"/>
          </p:cNvSpPr>
          <p:nvPr>
            <p:ph type="body"/>
          </p:nvPr>
        </p:nvSpPr>
        <p:spPr>
          <a:xfrm>
            <a:off x="60948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74" name="PlaceHolder 2"/>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75" name="PlaceHolder 3"/>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pic>
        <p:nvPicPr>
          <p:cNvPr id="76" name="図 75"/>
          <p:cNvPicPr/>
          <p:nvPr/>
        </p:nvPicPr>
        <p:blipFill>
          <a:blip r:embed="rId2"/>
          <a:stretch/>
        </p:blipFill>
        <p:spPr>
          <a:xfrm>
            <a:off x="3602880" y="1604520"/>
            <a:ext cx="4984920" cy="3977280"/>
          </a:xfrm>
          <a:prstGeom prst="rect">
            <a:avLst/>
          </a:prstGeom>
          <a:ln>
            <a:noFill/>
          </a:ln>
        </p:spPr>
      </p:pic>
      <p:pic>
        <p:nvPicPr>
          <p:cNvPr id="77" name="図 76"/>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ja-JP" sz="1800" b="0" strike="noStrike" spc="-1">
              <a:solidFill>
                <a:srgbClr val="000000"/>
              </a:solidFill>
              <a:uFill>
                <a:solidFill>
                  <a:srgbClr val="FFFFFF"/>
                </a:solidFill>
              </a:uFill>
              <a:latin typeface="游ゴシック"/>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lstStyle/>
          <a:p>
            <a:endParaRPr lang="ja-JP" sz="2800" b="0" strike="noStrike" spc="-1">
              <a:solidFill>
                <a:srgbClr val="000000"/>
              </a:solidFill>
              <a:uFill>
                <a:solidFill>
                  <a:srgbClr val="FFFFFF"/>
                </a:solidFill>
              </a:uFill>
              <a:latin typeface="游ゴシック"/>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ja-JP" sz="4400" b="0" strike="noStrike" spc="-1">
                <a:solidFill>
                  <a:srgbClr val="000000"/>
                </a:solidFill>
                <a:uFill>
                  <a:solidFill>
                    <a:srgbClr val="FFFFFF"/>
                  </a:solidFill>
                </a:uFill>
                <a:latin typeface="游ゴシック Light"/>
              </a:rPr>
              <a:t>マスター タイトルの書式設定</a:t>
            </a:r>
            <a:endParaRPr lang="ja-JP" sz="1800" b="0" strike="noStrike" spc="-1">
              <a:solidFill>
                <a:srgbClr val="000000"/>
              </a:solidFill>
              <a:uFill>
                <a:solidFill>
                  <a:srgbClr val="FFFFFF"/>
                </a:solidFill>
              </a:uFill>
              <a:latin typeface="游ゴシック"/>
            </a:endParaRPr>
          </a:p>
        </p:txBody>
      </p:sp>
      <p:sp>
        <p:nvSpPr>
          <p:cNvPr id="6" name="PlaceHolder 2"/>
          <p:cNvSpPr>
            <a:spLocks noGrp="1"/>
          </p:cNvSpPr>
          <p:nvPr>
            <p:ph type="body"/>
          </p:nvPr>
        </p:nvSpPr>
        <p:spPr>
          <a:xfrm>
            <a:off x="838080" y="1825560"/>
            <a:ext cx="10515240" cy="4350960"/>
          </a:xfrm>
          <a:prstGeom prst="rect">
            <a:avLst/>
          </a:prstGeom>
        </p:spPr>
        <p:txBody>
          <a:bodyPr/>
          <a:lstStyle/>
          <a:p>
            <a:pPr marL="432000" indent="-324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Click to edit the outline text format</a:t>
            </a:r>
          </a:p>
          <a:p>
            <a:pPr marL="864000" lvl="1" indent="-324000">
              <a:buClr>
                <a:srgbClr val="000000"/>
              </a:buClr>
              <a:buSzPct val="75000"/>
              <a:buFont typeface="Symbol" charset="2"/>
              <a:buChar char=""/>
            </a:pPr>
            <a:r>
              <a:rPr lang="ja-JP" sz="2800" b="0" strike="noStrike" spc="-1">
                <a:solidFill>
                  <a:srgbClr val="000000"/>
                </a:solidFill>
                <a:uFill>
                  <a:solidFill>
                    <a:srgbClr val="FFFFFF"/>
                  </a:solidFill>
                </a:uFill>
                <a:latin typeface="游ゴシック"/>
              </a:rPr>
              <a:t>Second Outline Level</a:t>
            </a:r>
            <a:endParaRPr lang="ja-JP" sz="2000" b="0" strike="noStrike" spc="-1">
              <a:solidFill>
                <a:srgbClr val="000000"/>
              </a:solidFill>
              <a:uFill>
                <a:solidFill>
                  <a:srgbClr val="FFFFFF"/>
                </a:solidFill>
              </a:uFill>
              <a:latin typeface="游ゴシック"/>
            </a:endParaRPr>
          </a:p>
          <a:p>
            <a:pPr marL="1296000" lvl="2" indent="-288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Third Outline Level</a:t>
            </a:r>
            <a:endParaRPr lang="ja-JP" sz="1800" b="0" strike="noStrike" spc="-1">
              <a:solidFill>
                <a:srgbClr val="000000"/>
              </a:solidFill>
              <a:uFill>
                <a:solidFill>
                  <a:srgbClr val="FFFFFF"/>
                </a:solidFill>
              </a:uFill>
              <a:latin typeface="游ゴシック"/>
            </a:endParaRPr>
          </a:p>
          <a:p>
            <a:pPr marL="1728000" lvl="3" indent="-216000">
              <a:buClr>
                <a:srgbClr val="000000"/>
              </a:buClr>
              <a:buSzPct val="75000"/>
              <a:buFont typeface="Symbol" charset="2"/>
              <a:buChar char=""/>
            </a:pPr>
            <a:r>
              <a:rPr lang="ja-JP" sz="2800" b="0" strike="noStrike" spc="-1">
                <a:solidFill>
                  <a:srgbClr val="000000"/>
                </a:solidFill>
                <a:uFill>
                  <a:solidFill>
                    <a:srgbClr val="FFFFFF"/>
                  </a:solidFill>
                </a:uFill>
                <a:latin typeface="游ゴシック"/>
              </a:rPr>
              <a:t>Fourth Outline Level</a:t>
            </a:r>
            <a:endParaRPr lang="ja-JP" sz="1800" b="0" strike="noStrike" spc="-1">
              <a:solidFill>
                <a:srgbClr val="000000"/>
              </a:solidFill>
              <a:uFill>
                <a:solidFill>
                  <a:srgbClr val="FFFFFF"/>
                </a:solidFill>
              </a:uFill>
              <a:latin typeface="游ゴシック"/>
            </a:endParaRPr>
          </a:p>
          <a:p>
            <a:pPr marL="2160000" lvl="4" indent="-216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Fifth Outline Level</a:t>
            </a:r>
            <a:endParaRPr lang="ja-JP" sz="2000" b="0" strike="noStrike" spc="-1">
              <a:solidFill>
                <a:srgbClr val="000000"/>
              </a:solidFill>
              <a:uFill>
                <a:solidFill>
                  <a:srgbClr val="FFFFFF"/>
                </a:solidFill>
              </a:uFill>
              <a:latin typeface="游ゴシック"/>
            </a:endParaRPr>
          </a:p>
          <a:p>
            <a:pPr marL="2592000" lvl="5" indent="-216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Sixth Outline Level</a:t>
            </a:r>
            <a:endParaRPr lang="ja-JP" sz="2000" b="0" strike="noStrike" spc="-1">
              <a:solidFill>
                <a:srgbClr val="000000"/>
              </a:solidFill>
              <a:uFill>
                <a:solidFill>
                  <a:srgbClr val="FFFFFF"/>
                </a:solidFill>
              </a:uFill>
              <a:latin typeface="游ゴシック"/>
            </a:endParaRPr>
          </a:p>
          <a:p>
            <a:pPr marL="3024000" lvl="6" indent="-216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Seventh Outline Levelマスター テキストの書式設定</a:t>
            </a:r>
            <a:endParaRPr lang="ja-JP" sz="2000" b="0" strike="noStrike" spc="-1">
              <a:solidFill>
                <a:srgbClr val="000000"/>
              </a:solidFill>
              <a:uFill>
                <a:solidFill>
                  <a:srgbClr val="FFFFFF"/>
                </a:solidFill>
              </a:uFill>
              <a:latin typeface="游ゴシック"/>
            </a:endParaRPr>
          </a:p>
          <a:p>
            <a:pPr marL="3456000" lvl="7" indent="-216000">
              <a:buClr>
                <a:srgbClr val="000000"/>
              </a:buClr>
              <a:buSzPct val="45000"/>
              <a:buFont typeface="Wingdings" charset="2"/>
              <a:buChar char=""/>
            </a:pPr>
            <a:r>
              <a:rPr lang="ja-JP" sz="2400" b="0" strike="noStrike" spc="-1">
                <a:solidFill>
                  <a:srgbClr val="000000"/>
                </a:solidFill>
                <a:uFill>
                  <a:solidFill>
                    <a:srgbClr val="FFFFFF"/>
                  </a:solidFill>
                </a:uFill>
                <a:latin typeface="游ゴシック"/>
              </a:rPr>
              <a:t>第 2 レベル</a:t>
            </a:r>
            <a:endParaRPr lang="ja-JP" sz="2000" b="0" strike="noStrike" spc="-1">
              <a:solidFill>
                <a:srgbClr val="000000"/>
              </a:solidFill>
              <a:uFill>
                <a:solidFill>
                  <a:srgbClr val="FFFFFF"/>
                </a:solidFill>
              </a:uFill>
              <a:latin typeface="游ゴシック"/>
            </a:endParaRPr>
          </a:p>
          <a:p>
            <a:pPr marL="3888000" lvl="8" indent="-216000">
              <a:buClr>
                <a:srgbClr val="000000"/>
              </a:buClr>
              <a:buSzPct val="45000"/>
              <a:buFont typeface="Wingdings" charset="2"/>
              <a:buChar char=""/>
            </a:pPr>
            <a:r>
              <a:rPr lang="ja-JP" sz="2000" b="0" strike="noStrike" spc="-1">
                <a:solidFill>
                  <a:srgbClr val="000000"/>
                </a:solidFill>
                <a:uFill>
                  <a:solidFill>
                    <a:srgbClr val="FFFFFF"/>
                  </a:solidFill>
                </a:uFill>
                <a:latin typeface="游ゴシック"/>
              </a:rPr>
              <a:t>第 3 レベル</a:t>
            </a:r>
          </a:p>
          <a:p>
            <a:pPr marL="4320000" lvl="0" indent="-216000">
              <a:lnSpc>
                <a:spcPct val="100000"/>
              </a:lnSpc>
              <a:buClr>
                <a:srgbClr val="000000"/>
              </a:buClr>
              <a:buSzPct val="45000"/>
              <a:buFont typeface="Wingdings" charset="2"/>
              <a:buChar char=""/>
            </a:pPr>
            <a:r>
              <a:rPr lang="ja-JP" sz="1800" b="0" strike="noStrike" spc="-1">
                <a:solidFill>
                  <a:srgbClr val="000000"/>
                </a:solidFill>
                <a:uFill>
                  <a:solidFill>
                    <a:srgbClr val="FFFFFF"/>
                  </a:solidFill>
                </a:uFill>
                <a:latin typeface="游ゴシック"/>
              </a:rPr>
              <a:t>第 4 レベル</a:t>
            </a:r>
          </a:p>
          <a:p>
            <a:pPr marL="4320000" lvl="0" indent="-216000">
              <a:lnSpc>
                <a:spcPct val="100000"/>
              </a:lnSpc>
              <a:buClr>
                <a:srgbClr val="000000"/>
              </a:buClr>
              <a:buSzPct val="45000"/>
              <a:buFont typeface="Wingdings" charset="2"/>
              <a:buChar char=""/>
            </a:pPr>
            <a:r>
              <a:rPr lang="ja-JP" sz="1800" b="0" strike="noStrike" spc="-1">
                <a:solidFill>
                  <a:srgbClr val="000000"/>
                </a:solidFill>
                <a:uFill>
                  <a:solidFill>
                    <a:srgbClr val="FFFFFF"/>
                  </a:solidFill>
                </a:uFill>
                <a:latin typeface="游ゴシック"/>
              </a:rPr>
              <a:t>第 5 レベル</a:t>
            </a:r>
            <a:endParaRPr lang="ja-JP" sz="2000" b="0" strike="noStrike" spc="-1">
              <a:solidFill>
                <a:srgbClr val="000000"/>
              </a:solidFill>
              <a:uFill>
                <a:solidFill>
                  <a:srgbClr val="FFFFFF"/>
                </a:solidFill>
              </a:uFill>
              <a:latin typeface="游ゴシック"/>
            </a:endParaRP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r>
              <a:rPr lang="en-US" sz="1200" b="0" strike="noStrike" spc="-1">
                <a:solidFill>
                  <a:srgbClr val="8B8B8B"/>
                </a:solidFill>
                <a:uFill>
                  <a:solidFill>
                    <a:srgbClr val="FFFFFF"/>
                  </a:solidFill>
                </a:uFill>
                <a:latin typeface="游ゴシック"/>
              </a:rPr>
              <a:t>8/31/22</a:t>
            </a:r>
            <a:endParaRPr lang="en-US" sz="12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4481C1AD-B4D6-4872-8A76-07C65CB9467C}" type="slidenum">
              <a:rPr lang="en-US" sz="1200" b="0" strike="noStrike" spc="-1">
                <a:solidFill>
                  <a:srgbClr val="8B8B8B"/>
                </a:solidFill>
                <a:uFill>
                  <a:solidFill>
                    <a:srgbClr val="FFFFFF"/>
                  </a:solidFill>
                </a:uFill>
                <a:latin typeface="游ゴシック"/>
              </a:rPr>
              <a:t>‹#›</a:t>
            </a:fld>
            <a:endParaRPr lang="en-US" sz="12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ja-JP" sz="4400" b="0" strike="noStrike" spc="-1">
                <a:solidFill>
                  <a:srgbClr val="000000"/>
                </a:solidFill>
                <a:uFill>
                  <a:solidFill>
                    <a:srgbClr val="FFFFFF"/>
                  </a:solidFill>
                </a:uFill>
                <a:latin typeface="游ゴシック Light"/>
              </a:rPr>
              <a:t>マスター タイトルの書式設定</a:t>
            </a:r>
            <a:endParaRPr lang="ja-JP" sz="1800" b="0" strike="noStrike" spc="-1">
              <a:solidFill>
                <a:srgbClr val="000000"/>
              </a:solidFill>
              <a:uFill>
                <a:solidFill>
                  <a:srgbClr val="FFFFFF"/>
                </a:solidFill>
              </a:uFill>
              <a:latin typeface="游ゴシック"/>
            </a:endParaRPr>
          </a:p>
        </p:txBody>
      </p:sp>
      <p:sp>
        <p:nvSpPr>
          <p:cNvPr id="40" name="PlaceHolder 2"/>
          <p:cNvSpPr>
            <a:spLocks noGrp="1"/>
          </p:cNvSpPr>
          <p:nvPr>
            <p:ph type="dt"/>
          </p:nvPr>
        </p:nvSpPr>
        <p:spPr>
          <a:xfrm>
            <a:off x="838080" y="6356520"/>
            <a:ext cx="2742840" cy="364680"/>
          </a:xfrm>
          <a:prstGeom prst="rect">
            <a:avLst/>
          </a:prstGeom>
        </p:spPr>
        <p:txBody>
          <a:bodyPr anchor="ctr"/>
          <a:lstStyle/>
          <a:p>
            <a:pPr>
              <a:lnSpc>
                <a:spcPct val="100000"/>
              </a:lnSpc>
            </a:pPr>
            <a:r>
              <a:rPr lang="en-US" sz="1200" b="0" strike="noStrike" spc="-1">
                <a:solidFill>
                  <a:srgbClr val="8B8B8B"/>
                </a:solidFill>
                <a:uFill>
                  <a:solidFill>
                    <a:srgbClr val="FFFFFF"/>
                  </a:solidFill>
                </a:uFill>
                <a:latin typeface="游ゴシック"/>
              </a:rPr>
              <a:t>8/31/22</a:t>
            </a:r>
            <a:endParaRPr lang="en-US" sz="1200" b="0" strike="noStrike" spc="-1">
              <a:solidFill>
                <a:srgbClr val="000000"/>
              </a:solidFill>
              <a:uFill>
                <a:solidFill>
                  <a:srgbClr val="FFFFFF"/>
                </a:solidFill>
              </a:uFill>
              <a:latin typeface="Times New Roman"/>
            </a:endParaRPr>
          </a:p>
        </p:txBody>
      </p:sp>
      <p:sp>
        <p:nvSpPr>
          <p:cNvPr id="41"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2"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1504B439-082A-4808-949A-7F9CD2C803B5}" type="slidenum">
              <a:rPr lang="en-US" sz="1200" b="0" strike="noStrike" spc="-1">
                <a:solidFill>
                  <a:srgbClr val="8B8B8B"/>
                </a:solidFill>
                <a:uFill>
                  <a:solidFill>
                    <a:srgbClr val="FFFFFF"/>
                  </a:solidFill>
                </a:uFill>
                <a:latin typeface="游ゴシック"/>
              </a:rPr>
              <a:t>‹#›</a:t>
            </a:fld>
            <a:endParaRPr lang="en-US" sz="1200" b="0" strike="noStrike" spc="-1">
              <a:solidFill>
                <a:srgbClr val="000000"/>
              </a:solidFill>
              <a:uFill>
                <a:solidFill>
                  <a:srgbClr val="FFFFFF"/>
                </a:solidFill>
              </a:uFill>
              <a:latin typeface="Times New Roman"/>
            </a:endParaRPr>
          </a:p>
        </p:txBody>
      </p:sp>
      <p:sp>
        <p:nvSpPr>
          <p:cNvPr id="43" name="PlaceHolder 5"/>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ja-JP" sz="2800" b="0" strike="noStrike" spc="-1">
                <a:solidFill>
                  <a:srgbClr val="000000"/>
                </a:solidFill>
                <a:uFill>
                  <a:solidFill>
                    <a:srgbClr val="FFFFFF"/>
                  </a:solidFill>
                </a:uFill>
                <a:latin typeface="游ゴシック"/>
              </a:rPr>
              <a:t>Click to edit the outline text format</a:t>
            </a:r>
          </a:p>
          <a:p>
            <a:pPr marL="864000" lvl="1" indent="-324000">
              <a:buClr>
                <a:srgbClr val="000000"/>
              </a:buClr>
              <a:buSzPct val="75000"/>
              <a:buFont typeface="Symbol" charset="2"/>
              <a:buChar char=""/>
            </a:pPr>
            <a:r>
              <a:rPr lang="ja-JP" sz="2000" b="0" strike="noStrike" spc="-1">
                <a:solidFill>
                  <a:srgbClr val="000000"/>
                </a:solidFill>
                <a:uFill>
                  <a:solidFill>
                    <a:srgbClr val="FFFFFF"/>
                  </a:solidFill>
                </a:uFill>
                <a:latin typeface="游ゴシック"/>
              </a:rPr>
              <a:t>Second Outline Level</a:t>
            </a:r>
          </a:p>
          <a:p>
            <a:pPr marL="1296000" lvl="2" indent="-288000">
              <a:buClr>
                <a:srgbClr val="000000"/>
              </a:buClr>
              <a:buSzPct val="45000"/>
              <a:buFont typeface="Wingdings" charset="2"/>
              <a:buChar char=""/>
            </a:pPr>
            <a:r>
              <a:rPr lang="ja-JP" sz="1800" b="0" strike="noStrike" spc="-1">
                <a:solidFill>
                  <a:srgbClr val="000000"/>
                </a:solidFill>
                <a:uFill>
                  <a:solidFill>
                    <a:srgbClr val="FFFFFF"/>
                  </a:solidFill>
                </a:uFill>
                <a:latin typeface="游ゴシック"/>
              </a:rPr>
              <a:t>Third Outline Level</a:t>
            </a:r>
          </a:p>
          <a:p>
            <a:pPr marL="1728000" lvl="3" indent="-216000">
              <a:buClr>
                <a:srgbClr val="000000"/>
              </a:buClr>
              <a:buSzPct val="75000"/>
              <a:buFont typeface="Symbol" charset="2"/>
              <a:buChar char=""/>
            </a:pPr>
            <a:r>
              <a:rPr lang="ja-JP" sz="1800" b="0" strike="noStrike" spc="-1">
                <a:solidFill>
                  <a:srgbClr val="000000"/>
                </a:solidFill>
                <a:uFill>
                  <a:solidFill>
                    <a:srgbClr val="FFFFFF"/>
                  </a:solidFill>
                </a:uFill>
                <a:latin typeface="游ゴシック"/>
              </a:rPr>
              <a:t>Fourth Outline Level</a:t>
            </a:r>
          </a:p>
          <a:p>
            <a:pPr marL="2160000" lvl="4" indent="-216000">
              <a:buClr>
                <a:srgbClr val="000000"/>
              </a:buClr>
              <a:buSzPct val="45000"/>
              <a:buFont typeface="Wingdings" charset="2"/>
              <a:buChar char=""/>
            </a:pPr>
            <a:r>
              <a:rPr lang="ja-JP" sz="2000" b="0" strike="noStrike" spc="-1">
                <a:solidFill>
                  <a:srgbClr val="000000"/>
                </a:solidFill>
                <a:uFill>
                  <a:solidFill>
                    <a:srgbClr val="FFFFFF"/>
                  </a:solidFill>
                </a:uFill>
                <a:latin typeface="游ゴシック"/>
              </a:rPr>
              <a:t>Fifth Outline Level</a:t>
            </a:r>
          </a:p>
          <a:p>
            <a:pPr marL="2592000" lvl="5" indent="-216000">
              <a:buClr>
                <a:srgbClr val="000000"/>
              </a:buClr>
              <a:buSzPct val="45000"/>
              <a:buFont typeface="Wingdings" charset="2"/>
              <a:buChar char=""/>
            </a:pPr>
            <a:r>
              <a:rPr lang="ja-JP" sz="2000" b="0" strike="noStrike" spc="-1">
                <a:solidFill>
                  <a:srgbClr val="000000"/>
                </a:solidFill>
                <a:uFill>
                  <a:solidFill>
                    <a:srgbClr val="FFFFFF"/>
                  </a:solidFill>
                </a:uFill>
                <a:latin typeface="游ゴシック"/>
              </a:rPr>
              <a:t>Sixth Outline Level</a:t>
            </a:r>
          </a:p>
          <a:p>
            <a:pPr marL="3024000" lvl="6" indent="-216000">
              <a:buClr>
                <a:srgbClr val="000000"/>
              </a:buClr>
              <a:buSzPct val="45000"/>
              <a:buFont typeface="Wingdings" charset="2"/>
              <a:buChar char=""/>
            </a:pPr>
            <a:r>
              <a:rPr lang="ja-JP" sz="2000" b="0" strike="noStrike" spc="-1">
                <a:solidFill>
                  <a:srgbClr val="000000"/>
                </a:solidFill>
                <a:uFill>
                  <a:solidFill>
                    <a:srgbClr val="FFFFFF"/>
                  </a:solidFill>
                </a:uFill>
                <a:latin typeface="游ゴシック"/>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599040" y="314640"/>
            <a:ext cx="10910520" cy="1325160"/>
          </a:xfrm>
          <a:prstGeom prst="rect">
            <a:avLst/>
          </a:prstGeom>
          <a:noFill/>
          <a:ln>
            <a:noFill/>
          </a:ln>
        </p:spPr>
        <p:txBody>
          <a:bodyPr anchor="ctr"/>
          <a:lstStyle/>
          <a:p>
            <a:pPr>
              <a:lnSpc>
                <a:spcPct val="90000"/>
              </a:lnSpc>
            </a:pPr>
            <a:r>
              <a:rPr lang="ja-JP" sz="3600" b="1" strike="noStrike" spc="-1">
                <a:solidFill>
                  <a:srgbClr val="FF0000"/>
                </a:solidFill>
                <a:uFill>
                  <a:solidFill>
                    <a:srgbClr val="FFFFFF"/>
                  </a:solidFill>
                </a:uFill>
                <a:latin typeface="BIZ UDゴシック"/>
                <a:ea typeface="BIZ UDゴシック"/>
              </a:rPr>
              <a:t>特定健診の受診率が向上することによる町への効果</a:t>
            </a:r>
            <a:endParaRPr lang="ja-JP" sz="1800" b="0" strike="noStrike" spc="-1">
              <a:solidFill>
                <a:srgbClr val="000000"/>
              </a:solidFill>
              <a:uFill>
                <a:solidFill>
                  <a:srgbClr val="FFFFFF"/>
                </a:solidFill>
              </a:uFill>
              <a:latin typeface="游ゴシック"/>
            </a:endParaRPr>
          </a:p>
        </p:txBody>
      </p:sp>
      <p:sp>
        <p:nvSpPr>
          <p:cNvPr id="79" name="TextShape 2"/>
          <p:cNvSpPr txBox="1"/>
          <p:nvPr/>
        </p:nvSpPr>
        <p:spPr>
          <a:xfrm>
            <a:off x="1077480" y="1568880"/>
            <a:ext cx="10515240" cy="4714200"/>
          </a:xfrm>
          <a:prstGeom prst="rect">
            <a:avLst/>
          </a:prstGeom>
          <a:noFill/>
          <a:ln>
            <a:noFill/>
          </a:ln>
        </p:spPr>
        <p:txBody>
          <a:bodyPr/>
          <a:lstStyle/>
          <a:p>
            <a:pPr>
              <a:lnSpc>
                <a:spcPct val="100000"/>
              </a:lnSpc>
            </a:pPr>
            <a:r>
              <a:rPr lang="ja-JP" sz="3200" b="0" strike="noStrike" spc="-1" dirty="0">
                <a:solidFill>
                  <a:srgbClr val="000000"/>
                </a:solidFill>
                <a:uFill>
                  <a:solidFill>
                    <a:srgbClr val="FFFFFF"/>
                  </a:solidFill>
                </a:uFill>
                <a:latin typeface="游ゴシック"/>
              </a:rPr>
              <a:t>①国からの交付金が増額となる</a:t>
            </a:r>
            <a:endParaRPr lang="ja-JP" sz="2800" b="0" strike="noStrike" spc="-1" dirty="0">
              <a:solidFill>
                <a:srgbClr val="000000"/>
              </a:solidFill>
              <a:uFill>
                <a:solidFill>
                  <a:srgbClr val="FFFFFF"/>
                </a:solidFill>
              </a:uFill>
              <a:latin typeface="游ゴシック"/>
            </a:endParaRPr>
          </a:p>
          <a:p>
            <a:pPr>
              <a:lnSpc>
                <a:spcPct val="100000"/>
              </a:lnSpc>
            </a:pPr>
            <a:r>
              <a:rPr lang="ja-JP" sz="3200" b="0" strike="noStrike" spc="-1" dirty="0">
                <a:solidFill>
                  <a:srgbClr val="000000"/>
                </a:solidFill>
                <a:uFill>
                  <a:solidFill>
                    <a:srgbClr val="FFFFFF"/>
                  </a:solidFill>
                </a:uFill>
                <a:latin typeface="游ゴシック"/>
              </a:rPr>
              <a:t>　</a:t>
            </a:r>
            <a:r>
              <a:rPr lang="ja-JP" sz="2400" b="0" strike="noStrike" spc="-1" dirty="0">
                <a:solidFill>
                  <a:srgbClr val="000000"/>
                </a:solidFill>
                <a:uFill>
                  <a:solidFill>
                    <a:srgbClr val="FFFFFF"/>
                  </a:solidFill>
                </a:uFill>
                <a:latin typeface="游ゴシック"/>
              </a:rPr>
              <a:t> （例）</a:t>
            </a:r>
            <a:r>
              <a:rPr lang="ja-JP" sz="2400" b="0" u="sng" strike="noStrike" spc="-1" dirty="0">
                <a:solidFill>
                  <a:srgbClr val="000000"/>
                </a:solidFill>
                <a:uFill>
                  <a:solidFill>
                    <a:srgbClr val="FFFFFF"/>
                  </a:solidFill>
                </a:uFill>
                <a:latin typeface="游ゴシック"/>
              </a:rPr>
              <a:t>国の目標値である受診率60％を達成していれば</a:t>
            </a:r>
            <a:r>
              <a:rPr lang="ja-JP" sz="2400" b="0" u="sng" strike="noStrike" spc="-1" dirty="0">
                <a:solidFill>
                  <a:srgbClr val="FF0000"/>
                </a:solidFill>
                <a:uFill>
                  <a:solidFill>
                    <a:srgbClr val="FFFFFF"/>
                  </a:solidFill>
                </a:uFill>
                <a:latin typeface="游ゴシック"/>
              </a:rPr>
              <a:t>50点</a:t>
            </a:r>
            <a:endParaRPr lang="ja-JP" sz="2800" b="0" strike="noStrike" spc="-1" dirty="0">
              <a:solidFill>
                <a:srgbClr val="000000"/>
              </a:solidFill>
              <a:uFill>
                <a:solidFill>
                  <a:srgbClr val="FFFFFF"/>
                </a:solidFill>
              </a:uFill>
              <a:latin typeface="游ゴシック"/>
            </a:endParaRPr>
          </a:p>
          <a:p>
            <a:pPr>
              <a:lnSpc>
                <a:spcPct val="100000"/>
              </a:lnSpc>
            </a:pPr>
            <a:r>
              <a:rPr lang="ja-JP" sz="2400" b="0" strike="noStrike" spc="-1" dirty="0">
                <a:solidFill>
                  <a:srgbClr val="000000"/>
                </a:solidFill>
                <a:uFill>
                  <a:solidFill>
                    <a:srgbClr val="FFFFFF"/>
                  </a:solidFill>
                </a:uFill>
                <a:latin typeface="游ゴシック"/>
              </a:rPr>
              <a:t>　　　　  市町村規模別の自治体上位1割に当たる受診率を達成 30点</a:t>
            </a:r>
            <a:endParaRPr lang="ja-JP" sz="2800" b="0" strike="noStrike" spc="-1" dirty="0">
              <a:solidFill>
                <a:srgbClr val="000000"/>
              </a:solidFill>
              <a:uFill>
                <a:solidFill>
                  <a:srgbClr val="FFFFFF"/>
                </a:solidFill>
              </a:uFill>
              <a:latin typeface="游ゴシック"/>
            </a:endParaRPr>
          </a:p>
          <a:p>
            <a:pPr>
              <a:lnSpc>
                <a:spcPct val="100000"/>
              </a:lnSpc>
            </a:pPr>
            <a:r>
              <a:rPr lang="ja-JP" sz="2400" b="0" strike="noStrike" spc="-1" dirty="0">
                <a:solidFill>
                  <a:srgbClr val="000000"/>
                </a:solidFill>
                <a:uFill>
                  <a:solidFill>
                    <a:srgbClr val="FFFFFF"/>
                  </a:solidFill>
                </a:uFill>
                <a:latin typeface="游ゴシック"/>
              </a:rPr>
              <a:t>　　　　  前年度の実績と比較し、受診率が3ポイント以上向上 25点</a:t>
            </a:r>
            <a:endParaRPr lang="ja-JP" sz="2800" b="0" strike="noStrike" spc="-1" dirty="0">
              <a:solidFill>
                <a:srgbClr val="000000"/>
              </a:solidFill>
              <a:uFill>
                <a:solidFill>
                  <a:srgbClr val="FFFFFF"/>
                </a:solidFill>
              </a:uFill>
              <a:latin typeface="游ゴシック"/>
            </a:endParaRPr>
          </a:p>
          <a:p>
            <a:pPr>
              <a:lnSpc>
                <a:spcPct val="100000"/>
              </a:lnSpc>
            </a:pPr>
            <a:endParaRPr lang="ja-JP" sz="2800" b="0" strike="noStrike" spc="-1" dirty="0">
              <a:solidFill>
                <a:srgbClr val="000000"/>
              </a:solidFill>
              <a:uFill>
                <a:solidFill>
                  <a:srgbClr val="FFFFFF"/>
                </a:solidFill>
              </a:uFill>
              <a:latin typeface="游ゴシック"/>
            </a:endParaRPr>
          </a:p>
          <a:p>
            <a:pPr>
              <a:lnSpc>
                <a:spcPct val="100000"/>
              </a:lnSpc>
            </a:pPr>
            <a:r>
              <a:rPr lang="ja-JP" sz="3200" b="0" strike="noStrike" spc="-1" dirty="0">
                <a:solidFill>
                  <a:srgbClr val="000000"/>
                </a:solidFill>
                <a:uFill>
                  <a:solidFill>
                    <a:srgbClr val="FFFFFF"/>
                  </a:solidFill>
                </a:uFill>
                <a:latin typeface="游ゴシック"/>
              </a:rPr>
              <a:t>②高森町国民健康保険の財政状態が改善されます</a:t>
            </a:r>
            <a:endParaRPr lang="ja-JP" sz="2800" b="0" strike="noStrike" spc="-1" dirty="0">
              <a:solidFill>
                <a:srgbClr val="000000"/>
              </a:solidFill>
              <a:uFill>
                <a:solidFill>
                  <a:srgbClr val="FFFFFF"/>
                </a:solidFill>
              </a:uFill>
              <a:latin typeface="游ゴシック"/>
            </a:endParaRPr>
          </a:p>
          <a:p>
            <a:pPr>
              <a:lnSpc>
                <a:spcPct val="100000"/>
              </a:lnSpc>
            </a:pPr>
            <a:r>
              <a:rPr lang="ja-JP" sz="2400" b="0" strike="noStrike" spc="-1" dirty="0">
                <a:solidFill>
                  <a:srgbClr val="000000"/>
                </a:solidFill>
                <a:uFill>
                  <a:solidFill>
                    <a:srgbClr val="FFFFFF"/>
                  </a:solidFill>
                </a:uFill>
                <a:latin typeface="游ゴシック"/>
              </a:rPr>
              <a:t>　　皆様が健診を受診することにより、病気の早期発見、慢性化・重症化予防に</a:t>
            </a:r>
            <a:endParaRPr lang="ja-JP" sz="2800" b="0" strike="noStrike" spc="-1" dirty="0">
              <a:solidFill>
                <a:srgbClr val="000000"/>
              </a:solidFill>
              <a:uFill>
                <a:solidFill>
                  <a:srgbClr val="FFFFFF"/>
                </a:solidFill>
              </a:uFill>
              <a:latin typeface="游ゴシック"/>
            </a:endParaRPr>
          </a:p>
          <a:p>
            <a:pPr>
              <a:lnSpc>
                <a:spcPct val="100000"/>
              </a:lnSpc>
            </a:pPr>
            <a:r>
              <a:rPr lang="ja-JP" sz="2400" b="0" strike="noStrike" spc="-1" dirty="0">
                <a:solidFill>
                  <a:srgbClr val="000000"/>
                </a:solidFill>
                <a:uFill>
                  <a:solidFill>
                    <a:srgbClr val="FFFFFF"/>
                  </a:solidFill>
                </a:uFill>
                <a:latin typeface="游ゴシック"/>
              </a:rPr>
              <a:t>　　つながります。</a:t>
            </a:r>
            <a:endParaRPr lang="ja-JP" sz="2800" b="0" strike="noStrike" spc="-1" dirty="0">
              <a:solidFill>
                <a:srgbClr val="000000"/>
              </a:solidFill>
              <a:uFill>
                <a:solidFill>
                  <a:srgbClr val="FFFFFF"/>
                </a:solidFill>
              </a:uFill>
              <a:latin typeface="游ゴシック"/>
            </a:endParaRPr>
          </a:p>
          <a:p>
            <a:pPr>
              <a:lnSpc>
                <a:spcPct val="100000"/>
              </a:lnSpc>
            </a:pPr>
            <a:r>
              <a:rPr lang="ja-JP" sz="2400" b="0" strike="noStrike" spc="-1" dirty="0">
                <a:solidFill>
                  <a:srgbClr val="000000"/>
                </a:solidFill>
                <a:uFill>
                  <a:solidFill>
                    <a:srgbClr val="FFFFFF"/>
                  </a:solidFill>
                </a:uFill>
                <a:latin typeface="游ゴシック"/>
              </a:rPr>
              <a:t>　　さらには、国民健康保険の医療費の上昇を防ぐことにより、保険税の上昇を抑えることにつながっていきます。　　　　　　　　　　　　　　　　　　　　　　　　　</a:t>
            </a:r>
            <a:endParaRPr lang="ja-JP" sz="2800" b="0" strike="noStrike" spc="-1" dirty="0">
              <a:solidFill>
                <a:srgbClr val="000000"/>
              </a:solidFill>
              <a:uFill>
                <a:solidFill>
                  <a:srgbClr val="FFFFFF"/>
                </a:solidFill>
              </a:uFill>
              <a:latin typeface="游ゴシック"/>
            </a:endParaRPr>
          </a:p>
          <a:p>
            <a:pPr>
              <a:lnSpc>
                <a:spcPct val="100000"/>
              </a:lnSpc>
            </a:pPr>
            <a:endParaRPr lang="ja-JP" sz="2800" b="0" strike="noStrike" spc="-1" dirty="0">
              <a:solidFill>
                <a:srgbClr val="000000"/>
              </a:solidFill>
              <a:uFill>
                <a:solidFill>
                  <a:srgbClr val="FFFFFF"/>
                </a:solidFill>
              </a:uFill>
              <a:latin typeface="游ゴシック"/>
            </a:endParaRPr>
          </a:p>
        </p:txBody>
      </p:sp>
      <p:sp>
        <p:nvSpPr>
          <p:cNvPr id="80" name="CustomShape 3"/>
          <p:cNvSpPr/>
          <p:nvPr/>
        </p:nvSpPr>
        <p:spPr>
          <a:xfrm>
            <a:off x="2500920" y="6098760"/>
            <a:ext cx="90082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uFill>
                  <a:solidFill>
                    <a:srgbClr val="FFFFFF"/>
                  </a:solidFill>
                </a:uFill>
                <a:latin typeface="游ゴシック"/>
              </a:rPr>
              <a:t>※</a:t>
            </a:r>
            <a:r>
              <a:rPr lang="en-US" sz="1800" b="0" strike="noStrike" spc="-1" dirty="0" err="1">
                <a:solidFill>
                  <a:srgbClr val="000000"/>
                </a:solidFill>
                <a:uFill>
                  <a:solidFill>
                    <a:srgbClr val="FFFFFF"/>
                  </a:solidFill>
                </a:uFill>
                <a:latin typeface="游ゴシック"/>
              </a:rPr>
              <a:t>医療費の増加は保険税に影響し、皆様の国民健康保険税の負担が大きくなります</a:t>
            </a:r>
            <a:endParaRPr lang="en-US" sz="1800" b="0" strike="noStrike" spc="-1" dirty="0">
              <a:solidFill>
                <a:srgbClr val="000000"/>
              </a:solidFill>
              <a:uFill>
                <a:solidFill>
                  <a:srgbClr val="FFFFFF"/>
                </a:solidFill>
              </a:u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650520" y="109440"/>
            <a:ext cx="10515240" cy="1325160"/>
          </a:xfrm>
          <a:prstGeom prst="rect">
            <a:avLst/>
          </a:prstGeom>
          <a:noFill/>
          <a:ln>
            <a:noFill/>
          </a:ln>
        </p:spPr>
        <p:txBody>
          <a:bodyPr anchor="ctr"/>
          <a:lstStyle/>
          <a:p>
            <a:pPr>
              <a:lnSpc>
                <a:spcPct val="90000"/>
              </a:lnSpc>
            </a:pPr>
            <a:r>
              <a:rPr lang="ja-JP" sz="4800" b="1" strike="noStrike" spc="-1">
                <a:solidFill>
                  <a:srgbClr val="FF0000"/>
                </a:solidFill>
                <a:uFill>
                  <a:solidFill>
                    <a:srgbClr val="FFFFFF"/>
                  </a:solidFill>
                </a:uFill>
                <a:latin typeface="BIZ UDゴシック"/>
                <a:ea typeface="BIZ UDゴシック"/>
              </a:rPr>
              <a:t>年に1回特定健診を受けましょう</a:t>
            </a:r>
            <a:endParaRPr lang="ja-JP" sz="1800" b="0" strike="noStrike" spc="-1">
              <a:solidFill>
                <a:srgbClr val="000000"/>
              </a:solidFill>
              <a:uFill>
                <a:solidFill>
                  <a:srgbClr val="FFFFFF"/>
                </a:solidFill>
              </a:uFill>
              <a:latin typeface="游ゴシック"/>
            </a:endParaRPr>
          </a:p>
        </p:txBody>
      </p:sp>
      <p:sp>
        <p:nvSpPr>
          <p:cNvPr id="82" name="CustomShape 2"/>
          <p:cNvSpPr/>
          <p:nvPr/>
        </p:nvSpPr>
        <p:spPr>
          <a:xfrm>
            <a:off x="931320" y="1342800"/>
            <a:ext cx="9827280" cy="1674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uFill>
                  <a:solidFill>
                    <a:srgbClr val="FFFFFF"/>
                  </a:solidFill>
                </a:uFill>
                <a:latin typeface="游ゴシック"/>
              </a:rPr>
              <a:t>特定健診を受診する方法①</a:t>
            </a:r>
            <a:endParaRPr lang="en-US" sz="1800" b="0" strike="noStrike" spc="-1">
              <a:solidFill>
                <a:srgbClr val="000000"/>
              </a:solidFill>
              <a:uFill>
                <a:solidFill>
                  <a:srgbClr val="FFFFFF"/>
                </a:solidFill>
              </a:uFill>
              <a:latin typeface="Arial"/>
            </a:endParaRPr>
          </a:p>
          <a:p>
            <a:pPr>
              <a:lnSpc>
                <a:spcPct val="100000"/>
              </a:lnSpc>
            </a:pPr>
            <a:r>
              <a:rPr lang="en-US" sz="1800" b="0" strike="noStrike" spc="-1">
                <a:solidFill>
                  <a:srgbClr val="000000"/>
                </a:solidFill>
                <a:uFill>
                  <a:solidFill>
                    <a:srgbClr val="FFFFFF"/>
                  </a:solidFill>
                </a:uFill>
                <a:latin typeface="游ゴシック"/>
              </a:rPr>
              <a:t>　</a:t>
            </a:r>
            <a:r>
              <a:rPr lang="en-US" sz="4000" b="1" strike="noStrike" spc="-1">
                <a:solidFill>
                  <a:srgbClr val="00B050"/>
                </a:solidFill>
                <a:uFill>
                  <a:solidFill>
                    <a:srgbClr val="FFFFFF"/>
                  </a:solidFill>
                </a:uFill>
                <a:latin typeface="游ゴシック"/>
              </a:rPr>
              <a:t>今回ご案内しました個別健診による受診</a:t>
            </a:r>
            <a:endParaRPr lang="en-US" sz="1800" b="0" strike="noStrike" spc="-1">
              <a:solidFill>
                <a:srgbClr val="000000"/>
              </a:solidFill>
              <a:uFill>
                <a:solidFill>
                  <a:srgbClr val="FFFFFF"/>
                </a:solidFill>
              </a:uFill>
              <a:latin typeface="Arial"/>
            </a:endParaRPr>
          </a:p>
        </p:txBody>
      </p:sp>
      <p:sp>
        <p:nvSpPr>
          <p:cNvPr id="83" name="CustomShape 3"/>
          <p:cNvSpPr/>
          <p:nvPr/>
        </p:nvSpPr>
        <p:spPr>
          <a:xfrm>
            <a:off x="931320" y="2674800"/>
            <a:ext cx="10143360" cy="252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dirty="0" err="1">
                <a:solidFill>
                  <a:srgbClr val="000000"/>
                </a:solidFill>
                <a:uFill>
                  <a:solidFill>
                    <a:srgbClr val="FFFFFF"/>
                  </a:solidFill>
                </a:uFill>
                <a:latin typeface="游ゴシック"/>
              </a:rPr>
              <a:t>特定健診を受診する方法</a:t>
            </a:r>
            <a:r>
              <a:rPr lang="en-US" sz="2400" b="0" strike="noStrike" spc="-1" dirty="0">
                <a:solidFill>
                  <a:srgbClr val="000000"/>
                </a:solidFill>
                <a:uFill>
                  <a:solidFill>
                    <a:srgbClr val="FFFFFF"/>
                  </a:solidFill>
                </a:uFill>
                <a:latin typeface="游ゴシック"/>
              </a:rPr>
              <a:t>②</a:t>
            </a:r>
            <a:endParaRPr lang="en-US" sz="1800" b="0" strike="noStrike" spc="-1" dirty="0">
              <a:solidFill>
                <a:srgbClr val="000000"/>
              </a:solidFill>
              <a:uFill>
                <a:solidFill>
                  <a:srgbClr val="FFFFFF"/>
                </a:solidFill>
              </a:uFill>
              <a:latin typeface="Arial"/>
            </a:endParaRPr>
          </a:p>
          <a:p>
            <a:pPr>
              <a:lnSpc>
                <a:spcPct val="100000"/>
              </a:lnSpc>
            </a:pPr>
            <a:r>
              <a:rPr lang="en-US" sz="1800" b="0" strike="noStrike" spc="-1" dirty="0">
                <a:solidFill>
                  <a:srgbClr val="000000"/>
                </a:solidFill>
                <a:uFill>
                  <a:solidFill>
                    <a:srgbClr val="FFFFFF"/>
                  </a:solidFill>
                </a:uFill>
                <a:latin typeface="游ゴシック"/>
              </a:rPr>
              <a:t>　</a:t>
            </a:r>
            <a:r>
              <a:rPr lang="en-US" sz="4000" b="1" strike="noStrike" spc="-1" dirty="0">
                <a:solidFill>
                  <a:srgbClr val="00B050"/>
                </a:solidFill>
                <a:uFill>
                  <a:solidFill>
                    <a:srgbClr val="FFFFFF"/>
                  </a:solidFill>
                </a:uFill>
                <a:latin typeface="游ゴシック"/>
              </a:rPr>
              <a:t>１０／</a:t>
            </a:r>
            <a:r>
              <a:rPr lang="en-US" altLang="ja-JP" sz="4000" b="1" strike="noStrike" spc="-1" dirty="0">
                <a:solidFill>
                  <a:srgbClr val="00B050"/>
                </a:solidFill>
                <a:uFill>
                  <a:solidFill>
                    <a:srgbClr val="FFFFFF"/>
                  </a:solidFill>
                </a:uFill>
                <a:latin typeface="游ゴシック"/>
              </a:rPr>
              <a:t>10</a:t>
            </a:r>
            <a:r>
              <a:rPr lang="en-US" sz="4000" b="1" strike="noStrike" spc="-1" dirty="0">
                <a:solidFill>
                  <a:srgbClr val="00B050"/>
                </a:solidFill>
                <a:uFill>
                  <a:solidFill>
                    <a:srgbClr val="FFFFFF"/>
                  </a:solidFill>
                </a:uFill>
                <a:latin typeface="游ゴシック"/>
              </a:rPr>
              <a:t>（</a:t>
            </a:r>
            <a:r>
              <a:rPr lang="ja-JP" altLang="en-US" sz="4000" b="1" spc="-1" dirty="0">
                <a:solidFill>
                  <a:srgbClr val="00B050"/>
                </a:solidFill>
                <a:uFill>
                  <a:solidFill>
                    <a:srgbClr val="FFFFFF"/>
                  </a:solidFill>
                </a:uFill>
                <a:latin typeface="游ゴシック"/>
              </a:rPr>
              <a:t>月・祝</a:t>
            </a:r>
            <a:r>
              <a:rPr lang="en-US" sz="4000" b="1" strike="noStrike" spc="-1" dirty="0">
                <a:solidFill>
                  <a:srgbClr val="00B050"/>
                </a:solidFill>
                <a:uFill>
                  <a:solidFill>
                    <a:srgbClr val="FFFFFF"/>
                  </a:solidFill>
                </a:uFill>
                <a:latin typeface="游ゴシック"/>
              </a:rPr>
              <a:t>）</a:t>
            </a:r>
          </a:p>
          <a:p>
            <a:pPr>
              <a:lnSpc>
                <a:spcPct val="100000"/>
              </a:lnSpc>
            </a:pPr>
            <a:r>
              <a:rPr lang="ja-JP" altLang="en-US" sz="4000" b="1" spc="-1" dirty="0">
                <a:solidFill>
                  <a:srgbClr val="00B050"/>
                </a:solidFill>
                <a:uFill>
                  <a:solidFill>
                    <a:srgbClr val="FFFFFF"/>
                  </a:solidFill>
                </a:uFill>
                <a:latin typeface="游ゴシック"/>
              </a:rPr>
              <a:t>　</a:t>
            </a:r>
            <a:r>
              <a:rPr lang="en-US" sz="4000" b="1" strike="noStrike" spc="-1" dirty="0" err="1">
                <a:solidFill>
                  <a:srgbClr val="00B050"/>
                </a:solidFill>
                <a:uFill>
                  <a:solidFill>
                    <a:srgbClr val="FFFFFF"/>
                  </a:solidFill>
                </a:uFill>
                <a:latin typeface="游ゴシック"/>
              </a:rPr>
              <a:t>集団健診を実施予定です</a:t>
            </a:r>
            <a:endParaRPr lang="en-US" sz="18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B050"/>
                </a:solidFill>
                <a:uFill>
                  <a:solidFill>
                    <a:srgbClr val="FFFFFF"/>
                  </a:solidFill>
                </a:uFill>
                <a:latin typeface="游ゴシック"/>
              </a:rPr>
              <a:t>　　　　　　　　　　</a:t>
            </a:r>
            <a:r>
              <a:rPr lang="en-US" sz="2800" b="0" strike="noStrike" spc="-1" dirty="0" err="1">
                <a:solidFill>
                  <a:srgbClr val="00B050"/>
                </a:solidFill>
                <a:uFill>
                  <a:solidFill>
                    <a:srgbClr val="FFFFFF"/>
                  </a:solidFill>
                </a:uFill>
                <a:latin typeface="游ゴシック"/>
              </a:rPr>
              <a:t>場所：高森総合センタ</a:t>
            </a:r>
            <a:r>
              <a:rPr lang="en-US" sz="2800" b="0" strike="noStrike" spc="-1" dirty="0">
                <a:solidFill>
                  <a:srgbClr val="00B050"/>
                </a:solidFill>
                <a:uFill>
                  <a:solidFill>
                    <a:srgbClr val="FFFFFF"/>
                  </a:solidFill>
                </a:uFill>
                <a:latin typeface="游ゴシック"/>
              </a:rPr>
              <a:t>ー</a:t>
            </a:r>
            <a:endParaRPr lang="en-US" sz="18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B050"/>
                </a:solidFill>
                <a:uFill>
                  <a:solidFill>
                    <a:srgbClr val="FFFFFF"/>
                  </a:solidFill>
                </a:uFill>
                <a:latin typeface="游ゴシック"/>
              </a:rPr>
              <a:t>　　　　　　　　　　※</a:t>
            </a:r>
            <a:r>
              <a:rPr lang="en-US" sz="2800" b="0" strike="noStrike" spc="-1" dirty="0" err="1">
                <a:solidFill>
                  <a:srgbClr val="00B050"/>
                </a:solidFill>
                <a:uFill>
                  <a:solidFill>
                    <a:srgbClr val="FFFFFF"/>
                  </a:solidFill>
                </a:uFill>
                <a:latin typeface="游ゴシック"/>
              </a:rPr>
              <a:t>集団健診ではがん検診もあります</a:t>
            </a:r>
            <a:endParaRPr lang="en-US" sz="1800" b="0" strike="noStrike" spc="-1" dirty="0">
              <a:solidFill>
                <a:srgbClr val="000000"/>
              </a:solidFill>
              <a:uFill>
                <a:solidFill>
                  <a:srgbClr val="FFFFFF"/>
                </a:solidFill>
              </a:uFill>
              <a:latin typeface="Arial"/>
            </a:endParaRPr>
          </a:p>
        </p:txBody>
      </p:sp>
      <p:sp>
        <p:nvSpPr>
          <p:cNvPr id="84" name="CustomShape 4"/>
          <p:cNvSpPr/>
          <p:nvPr/>
        </p:nvSpPr>
        <p:spPr>
          <a:xfrm>
            <a:off x="2324520" y="5007240"/>
            <a:ext cx="884124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dirty="0">
                <a:solidFill>
                  <a:srgbClr val="000000"/>
                </a:solidFill>
                <a:uFill>
                  <a:solidFill>
                    <a:srgbClr val="FFFFFF"/>
                  </a:solidFill>
                </a:uFill>
                <a:latin typeface="游ゴシック"/>
              </a:rPr>
              <a:t>特に40～50歳代の受診率が低い傾向にありますが、40歳代から大きな医療費を必要とする病気の発症が多くなってきておりますので、まずは健診を受けご自身の健康状態の把握をすることが大切です。</a:t>
            </a:r>
            <a:endParaRPr lang="en-US" sz="1800" b="0" strike="noStrike" spc="-1" dirty="0">
              <a:solidFill>
                <a:srgbClr val="000000"/>
              </a:solidFill>
              <a:uFill>
                <a:solidFill>
                  <a:srgbClr val="FFFFFF"/>
                </a:solidFill>
              </a:uFill>
              <a:latin typeface="Arial"/>
            </a:endParaRPr>
          </a:p>
        </p:txBody>
      </p:sp>
      <p:sp>
        <p:nvSpPr>
          <p:cNvPr id="85" name="CustomShape 5"/>
          <p:cNvSpPr/>
          <p:nvPr/>
        </p:nvSpPr>
        <p:spPr>
          <a:xfrm>
            <a:off x="1974240" y="5007240"/>
            <a:ext cx="349920" cy="321840"/>
          </a:xfrm>
          <a:prstGeom prst="star5">
            <a:avLst>
              <a:gd name="adj" fmla="val 19098"/>
              <a:gd name="hf" fmla="val 105146"/>
              <a:gd name="vf" fmla="val 110557"/>
            </a:avLst>
          </a:prstGeom>
          <a:solidFill>
            <a:srgbClr val="4472C4"/>
          </a:solidFill>
          <a:ln w="12600">
            <a:solidFill>
              <a:srgbClr val="325490"/>
            </a:solidFill>
            <a:miter/>
          </a:ln>
        </p:spPr>
        <p:style>
          <a:lnRef idx="0">
            <a:scrgbClr r="0" g="0" b="0"/>
          </a:lnRef>
          <a:fillRef idx="0">
            <a:scrgbClr r="0" g="0" b="0"/>
          </a:fillRef>
          <a:effectRef idx="0">
            <a:scrgbClr r="0" g="0" b="0"/>
          </a:effectRef>
          <a:fontRef idx="minor"/>
        </p:style>
      </p:sp>
      <p:sp>
        <p:nvSpPr>
          <p:cNvPr id="86" name="Line 6"/>
          <p:cNvSpPr/>
          <p:nvPr/>
        </p:nvSpPr>
        <p:spPr>
          <a:xfrm>
            <a:off x="1384740" y="4190585"/>
            <a:ext cx="5360400" cy="360"/>
          </a:xfrm>
          <a:prstGeom prst="line">
            <a:avLst/>
          </a:prstGeom>
          <a:ln w="12600">
            <a:solidFill>
              <a:srgbClr val="4472C4"/>
            </a:solidFill>
            <a:miter/>
          </a:ln>
        </p:spPr>
        <p:style>
          <a:lnRef idx="0">
            <a:scrgbClr r="0" g="0" b="0"/>
          </a:lnRef>
          <a:fillRef idx="0">
            <a:scrgbClr r="0" g="0" b="0"/>
          </a:fillRef>
          <a:effectRef idx="0">
            <a:scrgbClr r="0" g="0" b="0"/>
          </a:effectRef>
          <a:fontRef idx="minor"/>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670320" y="365040"/>
            <a:ext cx="10515240" cy="984600"/>
          </a:xfrm>
          <a:prstGeom prst="rect">
            <a:avLst/>
          </a:prstGeom>
          <a:noFill/>
          <a:ln>
            <a:noFill/>
          </a:ln>
        </p:spPr>
        <p:txBody>
          <a:bodyPr anchor="ctr"/>
          <a:lstStyle/>
          <a:p>
            <a:pPr>
              <a:lnSpc>
                <a:spcPct val="90000"/>
              </a:lnSpc>
            </a:pPr>
            <a:r>
              <a:rPr lang="ja-JP" sz="4400" b="1" strike="noStrike" spc="-1">
                <a:solidFill>
                  <a:srgbClr val="FF0000"/>
                </a:solidFill>
                <a:uFill>
                  <a:solidFill>
                    <a:srgbClr val="FFFFFF"/>
                  </a:solidFill>
                </a:uFill>
                <a:latin typeface="BIZ UDゴシック"/>
                <a:ea typeface="BIZ UDゴシック"/>
              </a:rPr>
              <a:t>受診率の向上のためご協力お願いします</a:t>
            </a:r>
            <a:endParaRPr lang="ja-JP" sz="1800" b="0" strike="noStrike" spc="-1">
              <a:solidFill>
                <a:srgbClr val="000000"/>
              </a:solidFill>
              <a:uFill>
                <a:solidFill>
                  <a:srgbClr val="FFFFFF"/>
                </a:solidFill>
              </a:uFill>
              <a:latin typeface="游ゴシック"/>
            </a:endParaRPr>
          </a:p>
        </p:txBody>
      </p:sp>
      <p:sp>
        <p:nvSpPr>
          <p:cNvPr id="88" name="CustomShape 2"/>
          <p:cNvSpPr/>
          <p:nvPr/>
        </p:nvSpPr>
        <p:spPr>
          <a:xfrm>
            <a:off x="2244600" y="2177640"/>
            <a:ext cx="7838280" cy="70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かかりつけの病院で定期的に検査をしているので、特定健診を受診する必要はないですか</a:t>
            </a:r>
            <a:endParaRPr lang="en-US" sz="1800" b="0" strike="noStrike" spc="-1">
              <a:solidFill>
                <a:srgbClr val="000000"/>
              </a:solidFill>
              <a:uFill>
                <a:solidFill>
                  <a:srgbClr val="FFFFFF"/>
                </a:solidFill>
              </a:uFill>
              <a:latin typeface="Arial"/>
            </a:endParaRPr>
          </a:p>
        </p:txBody>
      </p:sp>
      <p:sp>
        <p:nvSpPr>
          <p:cNvPr id="89" name="CustomShape 3"/>
          <p:cNvSpPr/>
          <p:nvPr/>
        </p:nvSpPr>
        <p:spPr>
          <a:xfrm>
            <a:off x="1234440" y="1551960"/>
            <a:ext cx="353376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b="0" strike="noStrike" spc="-1">
                <a:solidFill>
                  <a:srgbClr val="000000"/>
                </a:solidFill>
                <a:uFill>
                  <a:solidFill>
                    <a:srgbClr val="FFFFFF"/>
                  </a:solidFill>
                </a:uFill>
                <a:latin typeface="游ゴシック"/>
              </a:rPr>
              <a:t>特定健診に関するＱ＆Ａ</a:t>
            </a:r>
            <a:endParaRPr lang="en-US" sz="1800" b="0" strike="noStrike" spc="-1">
              <a:solidFill>
                <a:srgbClr val="000000"/>
              </a:solidFill>
              <a:uFill>
                <a:solidFill>
                  <a:srgbClr val="FFFFFF"/>
                </a:solidFill>
              </a:uFill>
              <a:latin typeface="Arial"/>
            </a:endParaRPr>
          </a:p>
        </p:txBody>
      </p:sp>
      <p:sp>
        <p:nvSpPr>
          <p:cNvPr id="90" name="CustomShape 4"/>
          <p:cNvSpPr/>
          <p:nvPr/>
        </p:nvSpPr>
        <p:spPr>
          <a:xfrm>
            <a:off x="1577160" y="2154600"/>
            <a:ext cx="74628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問１</a:t>
            </a:r>
            <a:endParaRPr lang="en-US" sz="1800" b="0" strike="noStrike" spc="-1">
              <a:solidFill>
                <a:srgbClr val="000000"/>
              </a:solidFill>
              <a:uFill>
                <a:solidFill>
                  <a:srgbClr val="FFFFFF"/>
                </a:solidFill>
              </a:uFill>
              <a:latin typeface="Arial"/>
            </a:endParaRPr>
          </a:p>
        </p:txBody>
      </p:sp>
      <p:sp>
        <p:nvSpPr>
          <p:cNvPr id="91" name="CustomShape 5"/>
          <p:cNvSpPr/>
          <p:nvPr/>
        </p:nvSpPr>
        <p:spPr>
          <a:xfrm>
            <a:off x="1577160" y="2176920"/>
            <a:ext cx="8673840" cy="658080"/>
          </a:xfrm>
          <a:prstGeom prst="rect">
            <a:avLst/>
          </a:prstGeom>
          <a:noFill/>
          <a:ln w="12600">
            <a:solidFill>
              <a:srgbClr val="325490"/>
            </a:solidFill>
            <a:miter/>
          </a:ln>
        </p:spPr>
        <p:style>
          <a:lnRef idx="0">
            <a:scrgbClr r="0" g="0" b="0"/>
          </a:lnRef>
          <a:fillRef idx="0">
            <a:scrgbClr r="0" g="0" b="0"/>
          </a:fillRef>
          <a:effectRef idx="0">
            <a:scrgbClr r="0" g="0" b="0"/>
          </a:effectRef>
          <a:fontRef idx="minor"/>
        </p:style>
      </p:sp>
      <p:sp>
        <p:nvSpPr>
          <p:cNvPr id="92" name="CustomShape 6"/>
          <p:cNvSpPr/>
          <p:nvPr/>
        </p:nvSpPr>
        <p:spPr>
          <a:xfrm>
            <a:off x="1577160" y="2909880"/>
            <a:ext cx="66240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(答)</a:t>
            </a:r>
            <a:endParaRPr lang="en-US" sz="1800" b="0" strike="noStrike" spc="-1">
              <a:solidFill>
                <a:srgbClr val="000000"/>
              </a:solidFill>
              <a:uFill>
                <a:solidFill>
                  <a:srgbClr val="FFFFFF"/>
                </a:solidFill>
              </a:uFill>
              <a:latin typeface="Arial"/>
            </a:endParaRPr>
          </a:p>
        </p:txBody>
      </p:sp>
      <p:sp>
        <p:nvSpPr>
          <p:cNvPr id="93" name="CustomShape 7"/>
          <p:cNvSpPr/>
          <p:nvPr/>
        </p:nvSpPr>
        <p:spPr>
          <a:xfrm>
            <a:off x="1778400" y="3249000"/>
            <a:ext cx="8472600" cy="100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定期的に検査をされていても、特定健診の項目を満たしていない場合が多いので、特定健診受診券を使用した特定健診の受診が必要です。</a:t>
            </a:r>
            <a:endParaRPr lang="en-US" sz="1800" b="0" strike="noStrike" spc="-1">
              <a:solidFill>
                <a:srgbClr val="000000"/>
              </a:solidFill>
              <a:uFill>
                <a:solidFill>
                  <a:srgbClr val="FFFFFF"/>
                </a:solidFill>
              </a:uFill>
              <a:latin typeface="Arial"/>
            </a:endParaRPr>
          </a:p>
          <a:p>
            <a:pPr>
              <a:lnSpc>
                <a:spcPct val="100000"/>
              </a:lnSpc>
            </a:pPr>
            <a:r>
              <a:rPr lang="en-US" sz="2000" b="0" strike="noStrike" spc="-1">
                <a:solidFill>
                  <a:srgbClr val="000000"/>
                </a:solidFill>
                <a:uFill>
                  <a:solidFill>
                    <a:srgbClr val="FFFFFF"/>
                  </a:solidFill>
                </a:uFill>
                <a:latin typeface="游ゴシック"/>
              </a:rPr>
              <a:t>受診率向上のためにもご協力お願いします。</a:t>
            </a:r>
            <a:endParaRPr lang="en-US" sz="1800" b="0" strike="noStrike" spc="-1">
              <a:solidFill>
                <a:srgbClr val="000000"/>
              </a:solidFill>
              <a:uFill>
                <a:solidFill>
                  <a:srgbClr val="FFFFFF"/>
                </a:solidFill>
              </a:uFill>
              <a:latin typeface="Arial"/>
            </a:endParaRPr>
          </a:p>
        </p:txBody>
      </p:sp>
      <p:sp>
        <p:nvSpPr>
          <p:cNvPr id="94" name="CustomShape 8"/>
          <p:cNvSpPr/>
          <p:nvPr/>
        </p:nvSpPr>
        <p:spPr>
          <a:xfrm>
            <a:off x="1577160" y="4233240"/>
            <a:ext cx="74628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問２</a:t>
            </a:r>
            <a:endParaRPr lang="en-US" sz="1800" b="0" strike="noStrike" spc="-1">
              <a:solidFill>
                <a:srgbClr val="000000"/>
              </a:solidFill>
              <a:uFill>
                <a:solidFill>
                  <a:srgbClr val="FFFFFF"/>
                </a:solidFill>
              </a:uFill>
              <a:latin typeface="Arial"/>
            </a:endParaRPr>
          </a:p>
        </p:txBody>
      </p:sp>
      <p:sp>
        <p:nvSpPr>
          <p:cNvPr id="95" name="CustomShape 9"/>
          <p:cNvSpPr/>
          <p:nvPr/>
        </p:nvSpPr>
        <p:spPr>
          <a:xfrm>
            <a:off x="2244600" y="4245480"/>
            <a:ext cx="783828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人間ドックを受けるので、特定健診を受診する必要はないですか</a:t>
            </a:r>
            <a:endParaRPr lang="en-US" sz="1800" b="0" strike="noStrike" spc="-1">
              <a:solidFill>
                <a:srgbClr val="000000"/>
              </a:solidFill>
              <a:uFill>
                <a:solidFill>
                  <a:srgbClr val="FFFFFF"/>
                </a:solidFill>
              </a:uFill>
              <a:latin typeface="Arial"/>
            </a:endParaRPr>
          </a:p>
        </p:txBody>
      </p:sp>
      <p:sp>
        <p:nvSpPr>
          <p:cNvPr id="96" name="CustomShape 10"/>
          <p:cNvSpPr/>
          <p:nvPr/>
        </p:nvSpPr>
        <p:spPr>
          <a:xfrm>
            <a:off x="1577160" y="4245480"/>
            <a:ext cx="8673840" cy="399600"/>
          </a:xfrm>
          <a:prstGeom prst="rect">
            <a:avLst/>
          </a:prstGeom>
          <a:noFill/>
          <a:ln w="12600">
            <a:solidFill>
              <a:srgbClr val="325490"/>
            </a:solidFill>
            <a:miter/>
          </a:ln>
        </p:spPr>
        <p:style>
          <a:lnRef idx="0">
            <a:scrgbClr r="0" g="0" b="0"/>
          </a:lnRef>
          <a:fillRef idx="0">
            <a:scrgbClr r="0" g="0" b="0"/>
          </a:fillRef>
          <a:effectRef idx="0">
            <a:scrgbClr r="0" g="0" b="0"/>
          </a:effectRef>
          <a:fontRef idx="minor"/>
        </p:style>
      </p:sp>
      <p:sp>
        <p:nvSpPr>
          <p:cNvPr id="97" name="CustomShape 11"/>
          <p:cNvSpPr/>
          <p:nvPr/>
        </p:nvSpPr>
        <p:spPr>
          <a:xfrm>
            <a:off x="1577160" y="4748040"/>
            <a:ext cx="66240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(答)</a:t>
            </a:r>
            <a:endParaRPr lang="en-US" sz="1800" b="0" strike="noStrike" spc="-1">
              <a:solidFill>
                <a:srgbClr val="000000"/>
              </a:solidFill>
              <a:uFill>
                <a:solidFill>
                  <a:srgbClr val="FFFFFF"/>
                </a:solidFill>
              </a:uFill>
              <a:latin typeface="Arial"/>
            </a:endParaRPr>
          </a:p>
        </p:txBody>
      </p:sp>
      <p:sp>
        <p:nvSpPr>
          <p:cNvPr id="98" name="CustomShape 12"/>
          <p:cNvSpPr/>
          <p:nvPr/>
        </p:nvSpPr>
        <p:spPr>
          <a:xfrm>
            <a:off x="1778400" y="5092200"/>
            <a:ext cx="8472600" cy="70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人間ドック受診結果表を健康推進課までご持参ください。</a:t>
            </a:r>
            <a:endParaRPr lang="en-US" sz="1800" b="0" strike="noStrike" spc="-1">
              <a:solidFill>
                <a:srgbClr val="000000"/>
              </a:solidFill>
              <a:uFill>
                <a:solidFill>
                  <a:srgbClr val="FFFFFF"/>
                </a:solidFill>
              </a:uFill>
              <a:latin typeface="Arial"/>
            </a:endParaRPr>
          </a:p>
          <a:p>
            <a:pPr>
              <a:lnSpc>
                <a:spcPct val="100000"/>
              </a:lnSpc>
            </a:pPr>
            <a:r>
              <a:rPr lang="en-US" sz="2000" b="0" strike="noStrike" spc="-1">
                <a:solidFill>
                  <a:srgbClr val="000000"/>
                </a:solidFill>
                <a:uFill>
                  <a:solidFill>
                    <a:srgbClr val="FFFFFF"/>
                  </a:solidFill>
                </a:uFill>
                <a:latin typeface="游ゴシック"/>
              </a:rPr>
              <a:t>特定健診の項目を満たしていれば受診率の向上につながります。</a:t>
            </a:r>
            <a:endParaRPr lang="en-US" sz="1800" b="0" strike="noStrike" spc="-1">
              <a:solidFill>
                <a:srgbClr val="000000"/>
              </a:solidFill>
              <a:uFill>
                <a:solidFill>
                  <a:srgbClr val="FFFFFF"/>
                </a:solidFill>
              </a:uFill>
              <a:latin typeface="Arial"/>
            </a:endParaRPr>
          </a:p>
        </p:txBody>
      </p:sp>
      <p:sp>
        <p:nvSpPr>
          <p:cNvPr id="99" name="CustomShape 13"/>
          <p:cNvSpPr/>
          <p:nvPr/>
        </p:nvSpPr>
        <p:spPr>
          <a:xfrm>
            <a:off x="5838840" y="5919480"/>
            <a:ext cx="5771160" cy="70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游ゴシック"/>
              </a:rPr>
              <a:t>お問い合わせ先：健康推進課国民健康保険係</a:t>
            </a:r>
            <a:endParaRPr lang="en-US" sz="1800" b="0" strike="noStrike" spc="-1">
              <a:solidFill>
                <a:srgbClr val="000000"/>
              </a:solidFill>
              <a:uFill>
                <a:solidFill>
                  <a:srgbClr val="FFFFFF"/>
                </a:solidFill>
              </a:uFill>
              <a:latin typeface="Arial"/>
            </a:endParaRPr>
          </a:p>
          <a:p>
            <a:pPr>
              <a:lnSpc>
                <a:spcPct val="100000"/>
              </a:lnSpc>
            </a:pPr>
            <a:r>
              <a:rPr lang="en-US" sz="2000" b="0" strike="noStrike" spc="-1">
                <a:solidFill>
                  <a:srgbClr val="000000"/>
                </a:solidFill>
                <a:uFill>
                  <a:solidFill>
                    <a:srgbClr val="FFFFFF"/>
                  </a:solidFill>
                </a:uFill>
                <a:latin typeface="游ゴシック"/>
              </a:rPr>
              <a:t>電話０９６７－６２－２９１０</a:t>
            </a:r>
            <a:endParaRPr lang="en-US" sz="1800" b="0" strike="noStrike" spc="-1">
              <a:solidFill>
                <a:srgbClr val="000000"/>
              </a:solidFill>
              <a:uFill>
                <a:solidFill>
                  <a:srgbClr val="FFFFFF"/>
                </a:solidFill>
              </a:uFill>
              <a:latin typeface="Arial"/>
            </a:endParaRPr>
          </a:p>
        </p:txBody>
      </p:sp>
      <p:sp>
        <p:nvSpPr>
          <p:cNvPr id="100" name="CustomShape 14"/>
          <p:cNvSpPr/>
          <p:nvPr/>
        </p:nvSpPr>
        <p:spPr>
          <a:xfrm>
            <a:off x="5838840" y="5919480"/>
            <a:ext cx="5695920" cy="707400"/>
          </a:xfrm>
          <a:prstGeom prst="rect">
            <a:avLst/>
          </a:prstGeom>
          <a:noFill/>
          <a:ln w="19080">
            <a:solidFill>
              <a:srgbClr val="FF0000"/>
            </a:solidFill>
            <a:miter/>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96</Words>
  <Application>Microsoft Office PowerPoint</Application>
  <PresentationFormat>ワイド画面</PresentationFormat>
  <Paragraphs>34</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BIZ UDゴシック</vt:lpstr>
      <vt:lpstr>游ゴシック</vt:lpstr>
      <vt:lpstr>游ゴシック Light</vt:lpstr>
      <vt:lpstr>Arial</vt:lpstr>
      <vt:lpstr>Symbol</vt:lpstr>
      <vt:lpstr>Times New Roman</vt:lpstr>
      <vt:lpstr>Wingdings</vt:lpstr>
      <vt:lpstr>Office Theme</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特定健康診査に係る　　　　　個別健診の実施について</dc:title>
  <dc:subject/>
  <dc:creator>T089</dc:creator>
  <dc:description/>
  <cp:lastModifiedBy>T019</cp:lastModifiedBy>
  <cp:revision>24</cp:revision>
  <cp:lastPrinted>2020-09-02T00:01:00Z</cp:lastPrinted>
  <dcterms:created xsi:type="dcterms:W3CDTF">2020-09-01T04:52:54Z</dcterms:created>
  <dcterms:modified xsi:type="dcterms:W3CDTF">2022-08-31T02:39:23Z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ワイド画面</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