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1" r:id="rId3"/>
  </p:sldIdLst>
  <p:sldSz cx="12801600" cy="9601200" type="A3"/>
  <p:notesSz cx="1444783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kts017" initials="t" lastIdx="1" clrIdx="0">
    <p:extLst>
      <p:ext uri="{19B8F6BF-5375-455C-9EA6-DF929625EA0E}">
        <p15:presenceInfo xmlns:p15="http://schemas.microsoft.com/office/powerpoint/2012/main" userId="S-1-5-21-929944661-4268623287-3185054742-1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9" autoAdjust="0"/>
    <p:restoredTop sz="94660"/>
  </p:normalViewPr>
  <p:slideViewPr>
    <p:cSldViewPr snapToGrid="0">
      <p:cViewPr varScale="1">
        <p:scale>
          <a:sx n="47" d="100"/>
          <a:sy n="47" d="100"/>
        </p:scale>
        <p:origin x="13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329181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291876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61260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411328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245255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6796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282023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140360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401386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246009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C313CB-31F9-446B-869A-7F33B707EA2F}" type="datetimeFigureOut">
              <a:rPr kumimoji="1" lang="ja-JP" altLang="en-US" smtClean="0"/>
              <a:t>2023/1/25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64498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BC313CB-31F9-446B-869A-7F33B707EA2F}" type="datetimeFigureOut">
              <a:rPr kumimoji="1" lang="ja-JP" altLang="en-US" smtClean="0"/>
              <a:t>2023/1/25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32E4982-DAA6-4444-90DB-A8F3E08EA6EA}" type="slidenum">
              <a:rPr kumimoji="1" lang="ja-JP" altLang="en-US" smtClean="0"/>
              <a:t>‹#›</a:t>
            </a:fld>
            <a:endParaRPr kumimoji="1" lang="ja-JP" altLang="en-US"/>
          </a:p>
        </p:txBody>
      </p:sp>
    </p:spTree>
    <p:extLst>
      <p:ext uri="{BB962C8B-B14F-4D97-AF65-F5344CB8AC3E}">
        <p14:creationId xmlns:p14="http://schemas.microsoft.com/office/powerpoint/2010/main" val="2304168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22F2E7A-C2CF-4043-A451-8388F684998F}"/>
              </a:ext>
            </a:extLst>
          </p:cNvPr>
          <p:cNvSpPr txBox="1"/>
          <p:nvPr/>
        </p:nvSpPr>
        <p:spPr>
          <a:xfrm>
            <a:off x="7222631" y="804614"/>
            <a:ext cx="6983495" cy="523220"/>
          </a:xfrm>
          <a:prstGeom prst="rect">
            <a:avLst/>
          </a:prstGeom>
          <a:noFill/>
          <a:ln>
            <a:noFill/>
          </a:ln>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幼稚園・保育園等から小学校、義務教育学校</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rPr>
              <a:t>（特別支援学級）特別支援学校への就学までの流れ</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aphicFrame>
        <p:nvGraphicFramePr>
          <p:cNvPr id="5" name="表 4">
            <a:extLst>
              <a:ext uri="{FF2B5EF4-FFF2-40B4-BE49-F238E27FC236}">
                <a16:creationId xmlns:a16="http://schemas.microsoft.com/office/drawing/2014/main" id="{CEEA7811-C273-4EAC-ADCB-229E4E7FEA5F}"/>
              </a:ext>
            </a:extLst>
          </p:cNvPr>
          <p:cNvGraphicFramePr>
            <a:graphicFrameLocks noGrp="1"/>
          </p:cNvGraphicFramePr>
          <p:nvPr>
            <p:extLst>
              <p:ext uri="{D42A27DB-BD31-4B8C-83A1-F6EECF244321}">
                <p14:modId xmlns:p14="http://schemas.microsoft.com/office/powerpoint/2010/main" val="229970647"/>
              </p:ext>
            </p:extLst>
          </p:nvPr>
        </p:nvGraphicFramePr>
        <p:xfrm>
          <a:off x="8709904" y="1446660"/>
          <a:ext cx="4008951" cy="5781919"/>
        </p:xfrm>
        <a:graphic>
          <a:graphicData uri="http://schemas.openxmlformats.org/drawingml/2006/table">
            <a:tbl>
              <a:tblPr firstRow="1" bandRow="1">
                <a:tableStyleId>{5940675A-B579-460E-94D1-54222C63F5DA}</a:tableStyleId>
              </a:tblPr>
              <a:tblGrid>
                <a:gridCol w="301190">
                  <a:extLst>
                    <a:ext uri="{9D8B030D-6E8A-4147-A177-3AD203B41FA5}">
                      <a16:colId xmlns:a16="http://schemas.microsoft.com/office/drawing/2014/main" val="3919020471"/>
                    </a:ext>
                  </a:extLst>
                </a:gridCol>
                <a:gridCol w="427711">
                  <a:extLst>
                    <a:ext uri="{9D8B030D-6E8A-4147-A177-3AD203B41FA5}">
                      <a16:colId xmlns:a16="http://schemas.microsoft.com/office/drawing/2014/main" val="3614235861"/>
                    </a:ext>
                  </a:extLst>
                </a:gridCol>
                <a:gridCol w="364450">
                  <a:extLst>
                    <a:ext uri="{9D8B030D-6E8A-4147-A177-3AD203B41FA5}">
                      <a16:colId xmlns:a16="http://schemas.microsoft.com/office/drawing/2014/main" val="2175693784"/>
                    </a:ext>
                  </a:extLst>
                </a:gridCol>
                <a:gridCol w="364450">
                  <a:extLst>
                    <a:ext uri="{9D8B030D-6E8A-4147-A177-3AD203B41FA5}">
                      <a16:colId xmlns:a16="http://schemas.microsoft.com/office/drawing/2014/main" val="1805908437"/>
                    </a:ext>
                  </a:extLst>
                </a:gridCol>
                <a:gridCol w="364450">
                  <a:extLst>
                    <a:ext uri="{9D8B030D-6E8A-4147-A177-3AD203B41FA5}">
                      <a16:colId xmlns:a16="http://schemas.microsoft.com/office/drawing/2014/main" val="2909902584"/>
                    </a:ext>
                  </a:extLst>
                </a:gridCol>
                <a:gridCol w="364450">
                  <a:extLst>
                    <a:ext uri="{9D8B030D-6E8A-4147-A177-3AD203B41FA5}">
                      <a16:colId xmlns:a16="http://schemas.microsoft.com/office/drawing/2014/main" val="1824673610"/>
                    </a:ext>
                  </a:extLst>
                </a:gridCol>
                <a:gridCol w="364450">
                  <a:extLst>
                    <a:ext uri="{9D8B030D-6E8A-4147-A177-3AD203B41FA5}">
                      <a16:colId xmlns:a16="http://schemas.microsoft.com/office/drawing/2014/main" val="3288338268"/>
                    </a:ext>
                  </a:extLst>
                </a:gridCol>
                <a:gridCol w="364450">
                  <a:extLst>
                    <a:ext uri="{9D8B030D-6E8A-4147-A177-3AD203B41FA5}">
                      <a16:colId xmlns:a16="http://schemas.microsoft.com/office/drawing/2014/main" val="4110092941"/>
                    </a:ext>
                  </a:extLst>
                </a:gridCol>
                <a:gridCol w="364450">
                  <a:extLst>
                    <a:ext uri="{9D8B030D-6E8A-4147-A177-3AD203B41FA5}">
                      <a16:colId xmlns:a16="http://schemas.microsoft.com/office/drawing/2014/main" val="3623331570"/>
                    </a:ext>
                  </a:extLst>
                </a:gridCol>
                <a:gridCol w="364450">
                  <a:extLst>
                    <a:ext uri="{9D8B030D-6E8A-4147-A177-3AD203B41FA5}">
                      <a16:colId xmlns:a16="http://schemas.microsoft.com/office/drawing/2014/main" val="3210021252"/>
                    </a:ext>
                  </a:extLst>
                </a:gridCol>
                <a:gridCol w="364450">
                  <a:extLst>
                    <a:ext uri="{9D8B030D-6E8A-4147-A177-3AD203B41FA5}">
                      <a16:colId xmlns:a16="http://schemas.microsoft.com/office/drawing/2014/main" val="2322338659"/>
                    </a:ext>
                  </a:extLst>
                </a:gridCol>
              </a:tblGrid>
              <a:tr h="447359">
                <a:tc>
                  <a:txBody>
                    <a:bodyPr/>
                    <a:lstStyle/>
                    <a:p>
                      <a:pPr algn="ctr"/>
                      <a:r>
                        <a:rPr kumimoji="1" lang="ja-JP" altLang="en-US" sz="1200" b="1" dirty="0"/>
                        <a:t>学齢</a:t>
                      </a:r>
                    </a:p>
                  </a:txBody>
                  <a:tcPr anchor="ctr"/>
                </a:tc>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年中</a:t>
                      </a:r>
                    </a:p>
                  </a:txBody>
                  <a:tcPr anchor="ctr">
                    <a:lnR w="12700" cap="flat" cmpd="sng" algn="ctr">
                      <a:solidFill>
                        <a:schemeClr val="tx1"/>
                      </a:solidFill>
                      <a:prstDash val="solid"/>
                      <a:round/>
                      <a:headEnd type="none" w="med" len="med"/>
                      <a:tailEnd type="none" w="med" len="med"/>
                    </a:lnR>
                  </a:tcPr>
                </a:tc>
                <a:tc gridSpan="9">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年長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kumimoji="1" lang="ja-JP" altLang="en-US" b="1" dirty="0">
                        <a:latin typeface="UD デジタル 教科書体 NP-B" panose="02020700000000000000" pitchFamily="18" charset="-128"/>
                        <a:ea typeface="UD デジタル 教科書体 NP-B" panose="02020700000000000000" pitchFamily="18" charset="-128"/>
                      </a:endParaRPr>
                    </a:p>
                  </a:txBody>
                  <a:tcPr anchor="ctr"/>
                </a:tc>
                <a:tc hMerge="1">
                  <a:txBody>
                    <a:bodyPr/>
                    <a:lstStyle/>
                    <a:p>
                      <a:pPr algn="ctr"/>
                      <a:endParaRPr kumimoji="1" lang="ja-JP" altLang="en-US" b="1" dirty="0">
                        <a:latin typeface="UD デジタル 教科書体 NP-B" panose="02020700000000000000" pitchFamily="18" charset="-128"/>
                        <a:ea typeface="UD デジタル 教科書体 NP-B" panose="02020700000000000000" pitchFamily="18" charset="-128"/>
                      </a:endParaRPr>
                    </a:p>
                  </a:txBody>
                  <a:tcPr anchor="ctr"/>
                </a:tc>
                <a:tc hMerge="1">
                  <a:txBody>
                    <a:bodyPr/>
                    <a:lstStyle/>
                    <a:p>
                      <a:pPr algn="ctr"/>
                      <a:endParaRPr kumimoji="1" lang="ja-JP" altLang="en-US" b="1" dirty="0">
                        <a:latin typeface="UD デジタル 教科書体 NP-B" panose="02020700000000000000" pitchFamily="18" charset="-128"/>
                        <a:ea typeface="UD デジタル 教科書体 NP-B" panose="02020700000000000000" pitchFamily="18" charset="-128"/>
                      </a:endParaRPr>
                    </a:p>
                  </a:txBody>
                  <a:tcPr anchor="ctr"/>
                </a:tc>
                <a:tc hMerge="1">
                  <a:txBody>
                    <a:bodyPr/>
                    <a:lstStyle/>
                    <a:p>
                      <a:pPr algn="ctr"/>
                      <a:endParaRPr kumimoji="1" lang="ja-JP" altLang="en-US" b="1" dirty="0">
                        <a:latin typeface="UD デジタル 教科書体 NP-B" panose="02020700000000000000" pitchFamily="18" charset="-128"/>
                        <a:ea typeface="UD デジタル 教科書体 NP-B" panose="02020700000000000000" pitchFamily="18" charset="-128"/>
                      </a:endParaRPr>
                    </a:p>
                  </a:txBody>
                  <a:tcPr anchor="ctr"/>
                </a:tc>
                <a:tc hMerge="1">
                  <a:txBody>
                    <a:bodyPr/>
                    <a:lstStyle/>
                    <a:p>
                      <a:pPr algn="ctr"/>
                      <a:endParaRPr kumimoji="1" lang="ja-JP" altLang="en-US" b="1" dirty="0">
                        <a:latin typeface="UD デジタル 教科書体 NP-B" panose="02020700000000000000" pitchFamily="18" charset="-128"/>
                        <a:ea typeface="UD デジタル 教科書体 NP-B" panose="02020700000000000000" pitchFamily="18" charset="-128"/>
                      </a:endParaRPr>
                    </a:p>
                  </a:txBody>
                  <a:tcPr anchor="ctr"/>
                </a:tc>
                <a:tc hMerge="1">
                  <a:txBody>
                    <a:bodyPr/>
                    <a:lstStyle/>
                    <a:p>
                      <a:pPr algn="ctr"/>
                      <a:endParaRPr kumimoji="1" lang="ja-JP" altLang="en-US" b="1" dirty="0">
                        <a:latin typeface="UD デジタル 教科書体 NP-B" panose="02020700000000000000" pitchFamily="18" charset="-128"/>
                        <a:ea typeface="UD デジタル 教科書体 NP-B" panose="02020700000000000000" pitchFamily="18" charset="-128"/>
                      </a:endParaRPr>
                    </a:p>
                  </a:txBody>
                  <a:tcPr anchor="ctr"/>
                </a:tc>
                <a:tc hMerge="1">
                  <a:txBody>
                    <a:bodyPr/>
                    <a:lstStyle/>
                    <a:p>
                      <a:pPr algn="ctr"/>
                      <a:endParaRPr kumimoji="1" lang="ja-JP" altLang="en-US" b="1" dirty="0">
                        <a:latin typeface="UD デジタル 教科書体 NP-B" panose="02020700000000000000" pitchFamily="18" charset="-128"/>
                        <a:ea typeface="UD デジタル 教科書体 NP-B" panose="02020700000000000000" pitchFamily="18" charset="-128"/>
                      </a:endParaRPr>
                    </a:p>
                  </a:txBody>
                  <a:tcPr anchor="ctr"/>
                </a:tc>
                <a:tc hMerge="1">
                  <a:txBody>
                    <a:bodyPr/>
                    <a:lstStyle/>
                    <a:p>
                      <a:pPr algn="ctr"/>
                      <a:endParaRPr kumimoji="1" lang="ja-JP" altLang="en-US" b="1" dirty="0">
                        <a:latin typeface="UD デジタル 教科書体 NP-B" panose="02020700000000000000" pitchFamily="18" charset="-128"/>
                        <a:ea typeface="UD デジタル 教科書体 NP-B" panose="02020700000000000000" pitchFamily="18" charset="-128"/>
                      </a:endParaRPr>
                    </a:p>
                  </a:txBody>
                  <a:tcPr anchor="ctr"/>
                </a:tc>
                <a:extLst>
                  <a:ext uri="{0D108BD9-81ED-4DB2-BD59-A6C34878D82A}">
                    <a16:rowId xmlns:a16="http://schemas.microsoft.com/office/drawing/2014/main" val="1091649394"/>
                  </a:ext>
                </a:extLst>
              </a:tr>
              <a:tr h="592289">
                <a:tc>
                  <a:txBody>
                    <a:bodyPr/>
                    <a:lstStyle/>
                    <a:p>
                      <a:pPr algn="ctr"/>
                      <a:r>
                        <a:rPr kumimoji="1" lang="ja-JP" altLang="en-US" sz="1200" b="1" dirty="0"/>
                        <a:t>月</a:t>
                      </a:r>
                    </a:p>
                  </a:txBody>
                  <a:tcPr anchor="ctr"/>
                </a:tc>
                <a:tc>
                  <a:txBody>
                    <a:bodyPr/>
                    <a:lstStyle/>
                    <a:p>
                      <a:pPr algn="ctr"/>
                      <a:r>
                        <a:rPr kumimoji="1" lang="en-US" altLang="ja-JP" sz="900" b="1" dirty="0">
                          <a:latin typeface="UD デジタル 教科書体 NK-R" panose="02020400000000000000" pitchFamily="18" charset="-128"/>
                          <a:ea typeface="UD デジタル 教科書体 NK-R" panose="02020400000000000000" pitchFamily="18" charset="-128"/>
                        </a:rPr>
                        <a:t>4</a:t>
                      </a:r>
                      <a:r>
                        <a:rPr kumimoji="1" lang="ja-JP" altLang="en-US" sz="900" b="1" dirty="0">
                          <a:latin typeface="UD デジタル 教科書体 NK-R" panose="02020400000000000000" pitchFamily="18" charset="-128"/>
                          <a:ea typeface="UD デジタル 教科書体 NK-R" panose="02020400000000000000" pitchFamily="18" charset="-128"/>
                        </a:rPr>
                        <a:t>～</a:t>
                      </a:r>
                      <a:r>
                        <a:rPr kumimoji="1" lang="en-US" altLang="ja-JP" sz="900" b="1" dirty="0">
                          <a:latin typeface="UD デジタル 教科書体 NK-R" panose="02020400000000000000" pitchFamily="18" charset="-128"/>
                          <a:ea typeface="UD デジタル 教科書体 NK-R" panose="02020400000000000000" pitchFamily="18" charset="-128"/>
                        </a:rPr>
                        <a:t>3</a:t>
                      </a:r>
                      <a:r>
                        <a:rPr kumimoji="1" lang="ja-JP" altLang="en-US" sz="900" b="1" dirty="0">
                          <a:latin typeface="UD デジタル 教科書体 NK-R" panose="02020400000000000000" pitchFamily="18" charset="-128"/>
                          <a:ea typeface="UD デジタル 教科書体 NK-R" panose="02020400000000000000" pitchFamily="18" charset="-128"/>
                        </a:rPr>
                        <a:t>月</a:t>
                      </a: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900" b="1" dirty="0">
                          <a:latin typeface="UD デジタル 教科書体 NK-R" panose="02020400000000000000" pitchFamily="18" charset="-128"/>
                          <a:ea typeface="UD デジタル 教科書体 NK-R" panose="02020400000000000000" pitchFamily="18" charset="-128"/>
                        </a:rPr>
                        <a:t>4</a:t>
                      </a:r>
                      <a:r>
                        <a:rPr kumimoji="1" lang="ja-JP" altLang="en-US" sz="900" b="1" dirty="0">
                          <a:latin typeface="UD デジタル 教科書体 NK-R" panose="02020400000000000000" pitchFamily="18" charset="-128"/>
                          <a:ea typeface="UD デジタル 教科書体 NK-R" panose="02020400000000000000" pitchFamily="18" charset="-128"/>
                        </a:rPr>
                        <a:t>月</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900" b="1" dirty="0">
                          <a:latin typeface="UD デジタル 教科書体 NK-R" panose="02020400000000000000" pitchFamily="18" charset="-128"/>
                          <a:ea typeface="UD デジタル 教科書体 NK-R" panose="02020400000000000000" pitchFamily="18" charset="-128"/>
                        </a:rPr>
                        <a:t>5</a:t>
                      </a:r>
                      <a:r>
                        <a:rPr kumimoji="1" lang="ja-JP" altLang="en-US" sz="900" b="1" dirty="0">
                          <a:latin typeface="UD デジタル 教科書体 NK-R" panose="02020400000000000000" pitchFamily="18" charset="-128"/>
                          <a:ea typeface="UD デジタル 教科書体 NK-R" panose="02020400000000000000" pitchFamily="18" charset="-128"/>
                        </a:rPr>
                        <a:t>月</a:t>
                      </a:r>
                    </a:p>
                  </a:txBody>
                  <a:tcPr anchor="ctr"/>
                </a:tc>
                <a:tc>
                  <a:txBody>
                    <a:bodyPr/>
                    <a:lstStyle/>
                    <a:p>
                      <a:pPr algn="ctr"/>
                      <a:r>
                        <a:rPr kumimoji="1" lang="en-US" altLang="ja-JP" sz="900" b="1" dirty="0">
                          <a:latin typeface="UD デジタル 教科書体 NK-R" panose="02020400000000000000" pitchFamily="18" charset="-128"/>
                          <a:ea typeface="UD デジタル 教科書体 NK-R" panose="02020400000000000000" pitchFamily="18" charset="-128"/>
                        </a:rPr>
                        <a:t>6</a:t>
                      </a:r>
                      <a:r>
                        <a:rPr kumimoji="1" lang="ja-JP" altLang="en-US" sz="900" b="1" dirty="0">
                          <a:latin typeface="UD デジタル 教科書体 NK-R" panose="02020400000000000000" pitchFamily="18" charset="-128"/>
                          <a:ea typeface="UD デジタル 教科書体 NK-R" panose="02020400000000000000" pitchFamily="18" charset="-128"/>
                        </a:rPr>
                        <a:t>月</a:t>
                      </a:r>
                    </a:p>
                  </a:txBody>
                  <a:tcPr anchor="ctr"/>
                </a:tc>
                <a:tc>
                  <a:txBody>
                    <a:bodyPr/>
                    <a:lstStyle/>
                    <a:p>
                      <a:pPr algn="ctr"/>
                      <a:r>
                        <a:rPr kumimoji="1" lang="en-US" altLang="ja-JP" sz="900" b="1" dirty="0">
                          <a:latin typeface="UD デジタル 教科書体 NK-R" panose="02020400000000000000" pitchFamily="18" charset="-128"/>
                          <a:ea typeface="UD デジタル 教科書体 NK-R" panose="02020400000000000000" pitchFamily="18" charset="-128"/>
                        </a:rPr>
                        <a:t>7</a:t>
                      </a:r>
                      <a:r>
                        <a:rPr kumimoji="1" lang="ja-JP" altLang="en-US" sz="900" b="1" dirty="0">
                          <a:latin typeface="UD デジタル 教科書体 NK-R" panose="02020400000000000000" pitchFamily="18" charset="-128"/>
                          <a:ea typeface="UD デジタル 教科書体 NK-R" panose="02020400000000000000" pitchFamily="18" charset="-128"/>
                        </a:rPr>
                        <a:t>月</a:t>
                      </a:r>
                    </a:p>
                  </a:txBody>
                  <a:tcPr anchor="ctr"/>
                </a:tc>
                <a:tc>
                  <a:txBody>
                    <a:bodyPr/>
                    <a:lstStyle/>
                    <a:p>
                      <a:pPr algn="ctr"/>
                      <a:r>
                        <a:rPr kumimoji="1" lang="en-US" altLang="ja-JP" sz="900" b="1" dirty="0">
                          <a:latin typeface="UD デジタル 教科書体 NK-R" panose="02020400000000000000" pitchFamily="18" charset="-128"/>
                          <a:ea typeface="UD デジタル 教科書体 NK-R" panose="02020400000000000000" pitchFamily="18" charset="-128"/>
                        </a:rPr>
                        <a:t>8</a:t>
                      </a:r>
                      <a:r>
                        <a:rPr kumimoji="1" lang="ja-JP" altLang="en-US" sz="900" b="1" dirty="0">
                          <a:latin typeface="UD デジタル 教科書体 NK-R" panose="02020400000000000000" pitchFamily="18" charset="-128"/>
                          <a:ea typeface="UD デジタル 教科書体 NK-R" panose="02020400000000000000" pitchFamily="18" charset="-128"/>
                        </a:rPr>
                        <a:t>月</a:t>
                      </a:r>
                    </a:p>
                  </a:txBody>
                  <a:tcPr anchor="ctr"/>
                </a:tc>
                <a:tc>
                  <a:txBody>
                    <a:bodyPr/>
                    <a:lstStyle/>
                    <a:p>
                      <a:pPr algn="ctr"/>
                      <a:r>
                        <a:rPr kumimoji="1" lang="en-US" altLang="ja-JP" sz="900" b="1" dirty="0">
                          <a:latin typeface="UD デジタル 教科書体 NK-R" panose="02020400000000000000" pitchFamily="18" charset="-128"/>
                          <a:ea typeface="UD デジタル 教科書体 NK-R" panose="02020400000000000000" pitchFamily="18" charset="-128"/>
                        </a:rPr>
                        <a:t>9</a:t>
                      </a:r>
                      <a:r>
                        <a:rPr kumimoji="1" lang="ja-JP" altLang="en-US" sz="900" b="1" dirty="0">
                          <a:latin typeface="UD デジタル 教科書体 NK-R" panose="02020400000000000000" pitchFamily="18" charset="-128"/>
                          <a:ea typeface="UD デジタル 教科書体 NK-R" panose="02020400000000000000" pitchFamily="18" charset="-128"/>
                        </a:rPr>
                        <a:t>月</a:t>
                      </a:r>
                    </a:p>
                  </a:txBody>
                  <a:tcPr anchor="ctr"/>
                </a:tc>
                <a:tc>
                  <a:txBody>
                    <a:bodyPr/>
                    <a:lstStyle/>
                    <a:p>
                      <a:pPr algn="ctr"/>
                      <a:r>
                        <a:rPr kumimoji="1" lang="en-US" altLang="ja-JP" sz="900" b="1" dirty="0">
                          <a:latin typeface="UD デジタル 教科書体 NK-R" panose="02020400000000000000" pitchFamily="18" charset="-128"/>
                          <a:ea typeface="UD デジタル 教科書体 NK-R" panose="02020400000000000000" pitchFamily="18" charset="-128"/>
                        </a:rPr>
                        <a:t>10</a:t>
                      </a:r>
                      <a:r>
                        <a:rPr kumimoji="1" lang="ja-JP" altLang="en-US" sz="900" b="1" dirty="0">
                          <a:latin typeface="UD デジタル 教科書体 NK-R" panose="02020400000000000000" pitchFamily="18" charset="-128"/>
                          <a:ea typeface="UD デジタル 教科書体 NK-R" panose="02020400000000000000" pitchFamily="18" charset="-128"/>
                        </a:rPr>
                        <a:t>月</a:t>
                      </a:r>
                    </a:p>
                  </a:txBody>
                  <a:tcPr anchor="ctr"/>
                </a:tc>
                <a:tc>
                  <a:txBody>
                    <a:bodyPr/>
                    <a:lstStyle/>
                    <a:p>
                      <a:pPr algn="ctr"/>
                      <a:r>
                        <a:rPr kumimoji="1" lang="en-US" altLang="ja-JP" sz="900" b="1" dirty="0">
                          <a:latin typeface="UD デジタル 教科書体 NK-R" panose="02020400000000000000" pitchFamily="18" charset="-128"/>
                          <a:ea typeface="UD デジタル 教科書体 NK-R" panose="02020400000000000000" pitchFamily="18" charset="-128"/>
                        </a:rPr>
                        <a:t>11</a:t>
                      </a:r>
                      <a:r>
                        <a:rPr kumimoji="1" lang="ja-JP" altLang="en-US" sz="900" b="1" dirty="0">
                          <a:latin typeface="UD デジタル 教科書体 NK-R" panose="02020400000000000000" pitchFamily="18" charset="-128"/>
                          <a:ea typeface="UD デジタル 教科書体 NK-R" panose="02020400000000000000" pitchFamily="18" charset="-128"/>
                        </a:rPr>
                        <a:t>月</a:t>
                      </a:r>
                    </a:p>
                  </a:txBody>
                  <a:tcPr anchor="ctr"/>
                </a:tc>
                <a:tc>
                  <a:txBody>
                    <a:bodyPr/>
                    <a:lstStyle/>
                    <a:p>
                      <a:pPr algn="ctr"/>
                      <a:r>
                        <a:rPr kumimoji="1" lang="en-US" altLang="ja-JP" sz="900" b="1" dirty="0">
                          <a:latin typeface="UD デジタル 教科書体 NK-R" panose="02020400000000000000" pitchFamily="18" charset="-128"/>
                          <a:ea typeface="UD デジタル 教科書体 NK-R" panose="02020400000000000000" pitchFamily="18" charset="-128"/>
                        </a:rPr>
                        <a:t>12</a:t>
                      </a:r>
                      <a:r>
                        <a:rPr kumimoji="1" lang="ja-JP" altLang="en-US" sz="900" b="1" dirty="0">
                          <a:latin typeface="UD デジタル 教科書体 NK-R" panose="02020400000000000000" pitchFamily="18" charset="-128"/>
                          <a:ea typeface="UD デジタル 教科書体 NK-R" panose="02020400000000000000" pitchFamily="18" charset="-128"/>
                        </a:rPr>
                        <a:t>月</a:t>
                      </a:r>
                    </a:p>
                  </a:txBody>
                  <a:tcPr anchor="ctr"/>
                </a:tc>
                <a:extLst>
                  <a:ext uri="{0D108BD9-81ED-4DB2-BD59-A6C34878D82A}">
                    <a16:rowId xmlns:a16="http://schemas.microsoft.com/office/drawing/2014/main" val="4149578749"/>
                  </a:ext>
                </a:extLst>
              </a:tr>
              <a:tr h="946486">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やること①</a:t>
                      </a:r>
                    </a:p>
                  </a:txBody>
                  <a:tcPr vert="eaVert" anchor="ctr"/>
                </a:tc>
                <a:tc>
                  <a:txBody>
                    <a:bodyPr/>
                    <a:lstStyle/>
                    <a:p>
                      <a:pPr algn="ct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vert="eaVert" anchor="ct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rowSpan="5">
                  <a:txBody>
                    <a:bodyPr/>
                    <a:lstStyle/>
                    <a:p>
                      <a:pPr algn="l"/>
                      <a:r>
                        <a:rPr kumimoji="1" lang="ja-JP" altLang="en-US" sz="1200" b="1" dirty="0">
                          <a:latin typeface="UD デジタル 教科書体 NK-R" panose="02020400000000000000" pitchFamily="18" charset="-128"/>
                          <a:ea typeface="UD デジタル 教科書体 NK-R" panose="02020400000000000000" pitchFamily="18" charset="-128"/>
                        </a:rPr>
                        <a:t>　　　高森町教育支援委員会　就学先の承認</a:t>
                      </a:r>
                    </a:p>
                  </a:txBody>
                  <a:tcPr vert="eaVert" anchor="ct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309399793"/>
                  </a:ext>
                </a:extLst>
              </a:tr>
              <a:tr h="946486">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やること②</a:t>
                      </a:r>
                    </a:p>
                  </a:txBody>
                  <a:tcPr vert="eaVert" anchor="ctr"/>
                </a:tc>
                <a:tc>
                  <a:txBody>
                    <a:bodyPr/>
                    <a:lstStyle/>
                    <a:p>
                      <a:pPr algn="ct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vert="eaVert" anchor="ct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vMerge="1">
                  <a:txBody>
                    <a:bodyPr/>
                    <a:lstStyle/>
                    <a:p>
                      <a:endParaRPr kumimoji="1" lang="ja-JP" altLang="en-US"/>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105792159"/>
                  </a:ext>
                </a:extLst>
              </a:tr>
              <a:tr h="946486">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やること③</a:t>
                      </a:r>
                    </a:p>
                  </a:txBody>
                  <a:tcPr vert="eaVert" anchor="ctr"/>
                </a:tc>
                <a:tc>
                  <a:txBody>
                    <a:bodyPr/>
                    <a:lstStyle/>
                    <a:p>
                      <a:pPr algn="ct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vert="eaVert" anchor="ct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vMerge="1">
                  <a:txBody>
                    <a:bodyPr/>
                    <a:lstStyle/>
                    <a:p>
                      <a:endParaRPr kumimoji="1" lang="ja-JP" altLang="en-US"/>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830380019"/>
                  </a:ext>
                </a:extLst>
              </a:tr>
              <a:tr h="946486">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やること④</a:t>
                      </a:r>
                    </a:p>
                  </a:txBody>
                  <a:tcPr vert="eaVert" anchor="ctr"/>
                </a:tc>
                <a:tc>
                  <a:txBody>
                    <a:bodyPr/>
                    <a:lstStyle/>
                    <a:p>
                      <a:pPr algn="ct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vert="eaVert" anchor="ct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vMerge="1">
                  <a:txBody>
                    <a:bodyPr/>
                    <a:lstStyle/>
                    <a:p>
                      <a:endParaRPr kumimoji="1" lang="ja-JP" altLang="en-US"/>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750835804"/>
                  </a:ext>
                </a:extLst>
              </a:tr>
              <a:tr h="946486">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やること⑤</a:t>
                      </a:r>
                    </a:p>
                  </a:txBody>
                  <a:tcPr vert="eaVert" anchor="ctr"/>
                </a:tc>
                <a:tc>
                  <a:txBody>
                    <a:bodyPr/>
                    <a:lstStyle/>
                    <a:p>
                      <a:pPr algn="ct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vert="eaVert" anchor="ct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vMerge="1">
                  <a:txBody>
                    <a:bodyPr/>
                    <a:lstStyle/>
                    <a:p>
                      <a:pPr algn="ctr"/>
                      <a:endParaRPr kumimoji="1" lang="ja-JP" altLang="en-US" sz="1800" b="1" dirty="0"/>
                    </a:p>
                  </a:txBody>
                  <a:tcPr vert="eaVert" anchor="ct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903424087"/>
                  </a:ext>
                </a:extLst>
              </a:tr>
            </a:tbl>
          </a:graphicData>
        </a:graphic>
      </p:graphicFrame>
      <p:sp>
        <p:nvSpPr>
          <p:cNvPr id="6" name="テキスト ボックス 5">
            <a:extLst>
              <a:ext uri="{FF2B5EF4-FFF2-40B4-BE49-F238E27FC236}">
                <a16:creationId xmlns:a16="http://schemas.microsoft.com/office/drawing/2014/main" id="{BAB586E3-21AF-4362-82DF-EEFB6B6E6CEF}"/>
              </a:ext>
            </a:extLst>
          </p:cNvPr>
          <p:cNvSpPr txBox="1"/>
          <p:nvPr/>
        </p:nvSpPr>
        <p:spPr>
          <a:xfrm>
            <a:off x="8743239" y="8520216"/>
            <a:ext cx="3989264" cy="784830"/>
          </a:xfrm>
          <a:prstGeom prst="rect">
            <a:avLst/>
          </a:prstGeom>
          <a:noFill/>
          <a:ln>
            <a:solidFill>
              <a:schemeClr val="tx1"/>
            </a:solidFill>
          </a:ln>
        </p:spPr>
        <p:txBody>
          <a:bodyPr wrap="squar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高森町教育支援委員会とは</a:t>
            </a:r>
            <a:r>
              <a:rPr kumimoji="1" lang="en-US" altLang="ja-JP" sz="900" dirty="0">
                <a:latin typeface="UD デジタル 教科書体 NK-R" panose="02020400000000000000" pitchFamily="18" charset="-128"/>
                <a:ea typeface="UD デジタル 教科書体 NK-R" panose="02020400000000000000" pitchFamily="18" charset="-128"/>
              </a:rPr>
              <a:t>】</a:t>
            </a:r>
          </a:p>
          <a:p>
            <a:r>
              <a:rPr kumimoji="1" lang="ja-JP" altLang="en-US" sz="900" dirty="0">
                <a:latin typeface="UD デジタル 教科書体 NK-R" panose="02020400000000000000" pitchFamily="18" charset="-128"/>
                <a:ea typeface="UD デジタル 教科書体 NK-R" panose="02020400000000000000" pitchFamily="18" charset="-128"/>
              </a:rPr>
              <a:t>医療、保健、福祉、教育の専門家が多様な観点からお子様の就学について検討します。教育支援委員会で協議するためには、①</a:t>
            </a:r>
            <a:r>
              <a:rPr kumimoji="1" lang="ja-JP" altLang="en-US" sz="900" u="sng" dirty="0">
                <a:latin typeface="UD デジタル 教科書体 NK-R" panose="02020400000000000000" pitchFamily="18" charset="-128"/>
                <a:ea typeface="UD デジタル 教科書体 NK-R" panose="02020400000000000000" pitchFamily="18" charset="-128"/>
              </a:rPr>
              <a:t>医師の診断</a:t>
            </a:r>
            <a:r>
              <a:rPr kumimoji="1" lang="ja-JP" altLang="en-US" sz="900" dirty="0">
                <a:latin typeface="UD デジタル 教科書体 NK-R" panose="02020400000000000000" pitchFamily="18" charset="-128"/>
                <a:ea typeface="UD デジタル 教科書体 NK-R" panose="02020400000000000000" pitchFamily="18" charset="-128"/>
              </a:rPr>
              <a:t>②</a:t>
            </a:r>
            <a:r>
              <a:rPr kumimoji="1" lang="ja-JP" altLang="en-US" sz="900" u="sng" dirty="0">
                <a:latin typeface="UD デジタル 教科書体 NK-R" panose="02020400000000000000" pitchFamily="18" charset="-128"/>
                <a:ea typeface="UD デジタル 教科書体 NK-R" panose="02020400000000000000" pitchFamily="18" charset="-128"/>
              </a:rPr>
              <a:t>入学を希望している学校での教育相談を受けていること</a:t>
            </a:r>
            <a:r>
              <a:rPr kumimoji="1" lang="ja-JP" altLang="en-US" sz="900" dirty="0">
                <a:latin typeface="UD デジタル 教科書体 NK-R" panose="02020400000000000000" pitchFamily="18" charset="-128"/>
                <a:ea typeface="UD デジタル 教科書体 NK-R" panose="02020400000000000000" pitchFamily="18" charset="-128"/>
              </a:rPr>
              <a:t>③</a:t>
            </a:r>
            <a:r>
              <a:rPr kumimoji="1" lang="ja-JP" altLang="en-US" sz="900" u="sng" dirty="0">
                <a:latin typeface="UD デジタル 教科書体 NK-R" panose="02020400000000000000" pitchFamily="18" charset="-128"/>
                <a:ea typeface="UD デジタル 教科書体 NK-R" panose="02020400000000000000" pitchFamily="18" charset="-128"/>
              </a:rPr>
              <a:t>発達検査等の結果</a:t>
            </a:r>
            <a:r>
              <a:rPr kumimoji="1" lang="ja-JP" altLang="en-US" sz="900" dirty="0">
                <a:latin typeface="UD デジタル 教科書体 NK-R" panose="02020400000000000000" pitchFamily="18" charset="-128"/>
                <a:ea typeface="UD デジタル 教科書体 NK-R" panose="02020400000000000000" pitchFamily="18" charset="-128"/>
              </a:rPr>
              <a:t>が必要になります。早めの対応をお願いします。</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42DE1B1B-EEC6-4773-8DA6-673C7C8BB1CC}"/>
              </a:ext>
            </a:extLst>
          </p:cNvPr>
          <p:cNvSpPr txBox="1"/>
          <p:nvPr/>
        </p:nvSpPr>
        <p:spPr>
          <a:xfrm>
            <a:off x="8723553" y="7360719"/>
            <a:ext cx="4028638" cy="646331"/>
          </a:xfrm>
          <a:prstGeom prst="rect">
            <a:avLst/>
          </a:prstGeom>
          <a:noFill/>
          <a:ln>
            <a:solidFill>
              <a:schemeClr val="tx1"/>
            </a:solidFill>
          </a:ln>
        </p:spPr>
        <p:txBody>
          <a:bodyPr wrap="square" rtlCol="0">
            <a:spAutoFit/>
          </a:bodyPr>
          <a:lstStyle/>
          <a:p>
            <a:r>
              <a:rPr kumimoji="1" lang="ja-JP" altLang="en-US" sz="900" b="1" dirty="0">
                <a:latin typeface="UD デジタル 教科書体 NK-R" panose="02020400000000000000" pitchFamily="18" charset="-128"/>
                <a:ea typeface="UD デジタル 教科書体 NK-R" panose="02020400000000000000" pitchFamily="18" charset="-128"/>
              </a:rPr>
              <a:t>＜すでに小学校や中学校に入学されており、進級や進学を機に特別支援学級</a:t>
            </a:r>
            <a:endParaRPr kumimoji="1" lang="en-US" altLang="ja-JP" sz="900" b="1" dirty="0">
              <a:latin typeface="UD デジタル 教科書体 NK-R" panose="02020400000000000000" pitchFamily="18" charset="-128"/>
              <a:ea typeface="UD デジタル 教科書体 NK-R" panose="02020400000000000000" pitchFamily="18" charset="-128"/>
            </a:endParaRPr>
          </a:p>
          <a:p>
            <a:r>
              <a:rPr kumimoji="1" lang="ja-JP" altLang="en-US" sz="900" b="1" dirty="0">
                <a:latin typeface="UD デジタル 教科書体 NK-R" panose="02020400000000000000" pitchFamily="18" charset="-128"/>
                <a:ea typeface="UD デジタル 教科書体 NK-R" panose="02020400000000000000" pitchFamily="18" charset="-128"/>
              </a:rPr>
              <a:t>（特別支援学校）への転籍、編入を希望される場合＞</a:t>
            </a:r>
            <a:endParaRPr kumimoji="1" lang="en-US" altLang="ja-JP" sz="900" b="1" dirty="0">
              <a:latin typeface="UD デジタル 教科書体 NK-R" panose="02020400000000000000" pitchFamily="18" charset="-128"/>
              <a:ea typeface="UD デジタル 教科書体 NK-R" panose="02020400000000000000" pitchFamily="18" charset="-128"/>
            </a:endParaRPr>
          </a:p>
          <a:p>
            <a:r>
              <a:rPr kumimoji="1" lang="ja-JP" altLang="en-US" sz="900" b="1" dirty="0">
                <a:latin typeface="UD デジタル 教科書体 NK-R" panose="02020400000000000000" pitchFamily="18" charset="-128"/>
                <a:ea typeface="UD デジタル 教科書体 NK-R" panose="02020400000000000000" pitchFamily="18" charset="-128"/>
              </a:rPr>
              <a:t>　</a:t>
            </a:r>
            <a:r>
              <a:rPr kumimoji="1" lang="ja-JP" altLang="en-US" sz="900" dirty="0">
                <a:latin typeface="UD デジタル 教科書体 NK-R" panose="02020400000000000000" pitchFamily="18" charset="-128"/>
                <a:ea typeface="UD デジタル 教科書体 NK-R" panose="02020400000000000000" pitchFamily="18" charset="-128"/>
              </a:rPr>
              <a:t>基本的な流れは、上記の幼稚園、保育園等からの流れと大きく変わりません。まずは、各担任に相談され、その後の手続き（流れ）の確認を受けてください</a:t>
            </a:r>
            <a:r>
              <a:rPr kumimoji="1" lang="ja-JP" altLang="en-US" sz="900" dirty="0"/>
              <a:t>。</a:t>
            </a:r>
            <a:endParaRPr kumimoji="1" lang="ja-JP" altLang="en-US" sz="900" b="1" dirty="0"/>
          </a:p>
        </p:txBody>
      </p:sp>
      <p:grpSp>
        <p:nvGrpSpPr>
          <p:cNvPr id="8" name="グループ化 7">
            <a:extLst>
              <a:ext uri="{FF2B5EF4-FFF2-40B4-BE49-F238E27FC236}">
                <a16:creationId xmlns:a16="http://schemas.microsoft.com/office/drawing/2014/main" id="{131C37A4-4556-4607-9882-BF379BA93D65}"/>
              </a:ext>
            </a:extLst>
          </p:cNvPr>
          <p:cNvGrpSpPr/>
          <p:nvPr/>
        </p:nvGrpSpPr>
        <p:grpSpPr>
          <a:xfrm>
            <a:off x="11841205" y="6340135"/>
            <a:ext cx="626428" cy="834623"/>
            <a:chOff x="7604168" y="5612524"/>
            <a:chExt cx="1371600" cy="1261242"/>
          </a:xfrm>
        </p:grpSpPr>
        <p:sp>
          <p:nvSpPr>
            <p:cNvPr id="9" name="四角形: 角を丸くする 8">
              <a:extLst>
                <a:ext uri="{FF2B5EF4-FFF2-40B4-BE49-F238E27FC236}">
                  <a16:creationId xmlns:a16="http://schemas.microsoft.com/office/drawing/2014/main" id="{A813E30C-2B01-4439-B42B-8015A4C0A10C}"/>
                </a:ext>
              </a:extLst>
            </p:cNvPr>
            <p:cNvSpPr/>
            <p:nvPr/>
          </p:nvSpPr>
          <p:spPr>
            <a:xfrm>
              <a:off x="7961586" y="5612524"/>
              <a:ext cx="703168" cy="126124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1BC20AB0-AAAE-41FE-85A3-DD649094B9B2}"/>
                </a:ext>
              </a:extLst>
            </p:cNvPr>
            <p:cNvSpPr txBox="1"/>
            <p:nvPr/>
          </p:nvSpPr>
          <p:spPr>
            <a:xfrm>
              <a:off x="7604168" y="5616464"/>
              <a:ext cx="1371600" cy="1185998"/>
            </a:xfrm>
            <a:prstGeom prst="rect">
              <a:avLst/>
            </a:prstGeom>
            <a:noFill/>
            <a:ln w="12700">
              <a:noFill/>
            </a:ln>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就</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学</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時</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健</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診</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grpSp>
      <p:grpSp>
        <p:nvGrpSpPr>
          <p:cNvPr id="11" name="グループ化 10">
            <a:extLst>
              <a:ext uri="{FF2B5EF4-FFF2-40B4-BE49-F238E27FC236}">
                <a16:creationId xmlns:a16="http://schemas.microsoft.com/office/drawing/2014/main" id="{DD0C6D63-DD89-4609-BA4E-E930EEBDEC1F}"/>
              </a:ext>
            </a:extLst>
          </p:cNvPr>
          <p:cNvGrpSpPr/>
          <p:nvPr/>
        </p:nvGrpSpPr>
        <p:grpSpPr>
          <a:xfrm>
            <a:off x="9056201" y="2763937"/>
            <a:ext cx="1764534" cy="406780"/>
            <a:chOff x="7936118" y="5642157"/>
            <a:chExt cx="1469232" cy="883145"/>
          </a:xfrm>
        </p:grpSpPr>
        <p:sp>
          <p:nvSpPr>
            <p:cNvPr id="12" name="四角形: 角を丸くする 11">
              <a:extLst>
                <a:ext uri="{FF2B5EF4-FFF2-40B4-BE49-F238E27FC236}">
                  <a16:creationId xmlns:a16="http://schemas.microsoft.com/office/drawing/2014/main" id="{2E6EB782-F632-4E91-B465-A6021DB2625D}"/>
                </a:ext>
              </a:extLst>
            </p:cNvPr>
            <p:cNvSpPr/>
            <p:nvPr/>
          </p:nvSpPr>
          <p:spPr>
            <a:xfrm>
              <a:off x="7961586" y="5642157"/>
              <a:ext cx="1371600" cy="88314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FEBA20C3-2CF0-457B-9847-F803DD0AEC51}"/>
                </a:ext>
              </a:extLst>
            </p:cNvPr>
            <p:cNvSpPr txBox="1"/>
            <p:nvPr/>
          </p:nvSpPr>
          <p:spPr>
            <a:xfrm>
              <a:off x="7936118" y="5721347"/>
              <a:ext cx="1469232" cy="801843"/>
            </a:xfrm>
            <a:prstGeom prst="rect">
              <a:avLst/>
            </a:prstGeom>
            <a:noFill/>
            <a:ln>
              <a:noFill/>
            </a:ln>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幼稚園、保育園等の先生と</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kumimoji="1" lang="ja-JP" altLang="en-US" sz="900" dirty="0">
                  <a:latin typeface="UD デジタル 教科書体 NK-R" panose="02020400000000000000" pitchFamily="18" charset="-128"/>
                  <a:ea typeface="UD デジタル 教科書体 NK-R" panose="02020400000000000000" pitchFamily="18" charset="-128"/>
                </a:rPr>
                <a:t>これからの手続きの確認をする。</a:t>
              </a:r>
            </a:p>
          </p:txBody>
        </p:sp>
      </p:grpSp>
      <p:grpSp>
        <p:nvGrpSpPr>
          <p:cNvPr id="14" name="グループ化 13">
            <a:extLst>
              <a:ext uri="{FF2B5EF4-FFF2-40B4-BE49-F238E27FC236}">
                <a16:creationId xmlns:a16="http://schemas.microsoft.com/office/drawing/2014/main" id="{834DF91D-1031-4EB7-A4E1-571E7B271CC3}"/>
              </a:ext>
            </a:extLst>
          </p:cNvPr>
          <p:cNvGrpSpPr/>
          <p:nvPr/>
        </p:nvGrpSpPr>
        <p:grpSpPr>
          <a:xfrm>
            <a:off x="9158180" y="6408769"/>
            <a:ext cx="2397937" cy="650491"/>
            <a:chOff x="1418962" y="7176653"/>
            <a:chExt cx="3192905" cy="830933"/>
          </a:xfrm>
        </p:grpSpPr>
        <p:sp>
          <p:nvSpPr>
            <p:cNvPr id="15" name="吹き出し: 四角形 14">
              <a:extLst>
                <a:ext uri="{FF2B5EF4-FFF2-40B4-BE49-F238E27FC236}">
                  <a16:creationId xmlns:a16="http://schemas.microsoft.com/office/drawing/2014/main" id="{F9CD2069-3AED-48A6-B8D2-A4FC5D716C0A}"/>
                </a:ext>
              </a:extLst>
            </p:cNvPr>
            <p:cNvSpPr/>
            <p:nvPr/>
          </p:nvSpPr>
          <p:spPr>
            <a:xfrm>
              <a:off x="1418962" y="7176653"/>
              <a:ext cx="3192905" cy="830933"/>
            </a:xfrm>
            <a:prstGeom prst="wedgeRectCallout">
              <a:avLst>
                <a:gd name="adj1" fmla="val 66228"/>
                <a:gd name="adj2" fmla="val 45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0ADA56FE-EAE4-4561-9974-68905F909DE1}"/>
                </a:ext>
              </a:extLst>
            </p:cNvPr>
            <p:cNvSpPr txBox="1"/>
            <p:nvPr/>
          </p:nvSpPr>
          <p:spPr>
            <a:xfrm>
              <a:off x="1469035" y="7241653"/>
              <a:ext cx="3142831" cy="707673"/>
            </a:xfrm>
            <a:prstGeom prst="rect">
              <a:avLst/>
            </a:prstGeom>
            <a:noFill/>
          </p:spPr>
          <p:txBody>
            <a:bodyPr wrap="square" rtlCol="0">
              <a:spAutoFi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教育委員会から、通知を発送します。</a:t>
              </a:r>
              <a:endParaRPr kumimoji="1" lang="en-US" altLang="ja-JP" sz="1000" dirty="0">
                <a:latin typeface="UD デジタル 教科書体 NK-R" panose="02020400000000000000" pitchFamily="18" charset="-128"/>
                <a:ea typeface="UD デジタル 教科書体 NK-R" panose="02020400000000000000" pitchFamily="18" charset="-128"/>
              </a:endParaRPr>
            </a:p>
            <a:p>
              <a:r>
                <a:rPr kumimoji="1" lang="ja-JP" altLang="en-US" sz="1000" dirty="0">
                  <a:latin typeface="UD デジタル 教科書体 NK-R" panose="02020400000000000000" pitchFamily="18" charset="-128"/>
                  <a:ea typeface="UD デジタル 教科書体 NK-R" panose="02020400000000000000" pitchFamily="18" charset="-128"/>
                </a:rPr>
                <a:t>就学時健診日は各学校毎に異なります</a:t>
              </a:r>
              <a:endParaRPr kumimoji="1" lang="en-US" altLang="ja-JP" sz="1000" dirty="0">
                <a:latin typeface="UD デジタル 教科書体 NK-R" panose="02020400000000000000" pitchFamily="18" charset="-128"/>
                <a:ea typeface="UD デジタル 教科書体 NK-R" panose="02020400000000000000" pitchFamily="18" charset="-128"/>
              </a:endParaRPr>
            </a:p>
            <a:p>
              <a:r>
                <a:rPr kumimoji="1" lang="ja-JP" altLang="en-US" sz="1000" dirty="0">
                  <a:latin typeface="UD デジタル 教科書体 NK-R" panose="02020400000000000000" pitchFamily="18" charset="-128"/>
                  <a:ea typeface="UD デジタル 教科書体 NK-R" panose="02020400000000000000" pitchFamily="18" charset="-128"/>
                </a:rPr>
                <a:t>ので、送られてきた通知をご確認ください</a:t>
              </a:r>
              <a:r>
                <a:rPr kumimoji="1" lang="ja-JP" altLang="en-US" sz="1000" dirty="0"/>
                <a:t>。</a:t>
              </a:r>
            </a:p>
          </p:txBody>
        </p:sp>
      </p:grpSp>
      <p:grpSp>
        <p:nvGrpSpPr>
          <p:cNvPr id="17" name="グループ化 16">
            <a:extLst>
              <a:ext uri="{FF2B5EF4-FFF2-40B4-BE49-F238E27FC236}">
                <a16:creationId xmlns:a16="http://schemas.microsoft.com/office/drawing/2014/main" id="{D8927494-2CBD-4A24-9BB9-609C9470397D}"/>
              </a:ext>
            </a:extLst>
          </p:cNvPr>
          <p:cNvGrpSpPr/>
          <p:nvPr/>
        </p:nvGrpSpPr>
        <p:grpSpPr>
          <a:xfrm>
            <a:off x="9029017" y="3549734"/>
            <a:ext cx="1829142" cy="685362"/>
            <a:chOff x="643611" y="3684063"/>
            <a:chExt cx="3090241" cy="1054043"/>
          </a:xfrm>
          <a:solidFill>
            <a:schemeClr val="bg1"/>
          </a:solidFill>
        </p:grpSpPr>
        <p:grpSp>
          <p:nvGrpSpPr>
            <p:cNvPr id="18" name="グループ化 17">
              <a:extLst>
                <a:ext uri="{FF2B5EF4-FFF2-40B4-BE49-F238E27FC236}">
                  <a16:creationId xmlns:a16="http://schemas.microsoft.com/office/drawing/2014/main" id="{4CCD936D-4F9F-497F-9275-381513BA4C54}"/>
                </a:ext>
              </a:extLst>
            </p:cNvPr>
            <p:cNvGrpSpPr/>
            <p:nvPr/>
          </p:nvGrpSpPr>
          <p:grpSpPr>
            <a:xfrm>
              <a:off x="643611" y="3684063"/>
              <a:ext cx="3084573" cy="1054043"/>
              <a:chOff x="7961585" y="5612523"/>
              <a:chExt cx="1389898" cy="1261242"/>
            </a:xfrm>
            <a:grpFill/>
          </p:grpSpPr>
          <p:sp>
            <p:nvSpPr>
              <p:cNvPr id="20" name="四角形: 角を丸くする 19">
                <a:extLst>
                  <a:ext uri="{FF2B5EF4-FFF2-40B4-BE49-F238E27FC236}">
                    <a16:creationId xmlns:a16="http://schemas.microsoft.com/office/drawing/2014/main" id="{A9655B35-C276-4D69-A4FE-76BF1A7E7DA5}"/>
                  </a:ext>
                </a:extLst>
              </p:cNvPr>
              <p:cNvSpPr/>
              <p:nvPr/>
            </p:nvSpPr>
            <p:spPr>
              <a:xfrm>
                <a:off x="7961585" y="5612523"/>
                <a:ext cx="1371600" cy="126124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A77E23BD-C0DF-408B-B4E2-281169CAE267}"/>
                  </a:ext>
                </a:extLst>
              </p:cNvPr>
              <p:cNvSpPr txBox="1"/>
              <p:nvPr/>
            </p:nvSpPr>
            <p:spPr>
              <a:xfrm>
                <a:off x="7979883" y="5692361"/>
                <a:ext cx="1371600" cy="316092"/>
              </a:xfrm>
              <a:prstGeom prst="rect">
                <a:avLst/>
              </a:prstGeom>
              <a:noFill/>
            </p:spPr>
            <p:txBody>
              <a:bodyPr wrap="square" rtlCol="0">
                <a:spAutoFit/>
              </a:bodyPr>
              <a:lstStyle/>
              <a:p>
                <a:r>
                  <a:rPr kumimoji="1" lang="ja-JP" altLang="en-US" sz="800" b="1" dirty="0">
                    <a:latin typeface="UD デジタル 教科書体 NK-R" panose="02020400000000000000" pitchFamily="18" charset="-128"/>
                    <a:ea typeface="UD デジタル 教科書体 NK-R" panose="02020400000000000000" pitchFamily="18" charset="-128"/>
                  </a:rPr>
                  <a:t>医療機関で診断や発達検査を受ける</a:t>
                </a:r>
              </a:p>
            </p:txBody>
          </p:sp>
        </p:grpSp>
        <p:sp>
          <p:nvSpPr>
            <p:cNvPr id="19" name="テキスト ボックス 18">
              <a:extLst>
                <a:ext uri="{FF2B5EF4-FFF2-40B4-BE49-F238E27FC236}">
                  <a16:creationId xmlns:a16="http://schemas.microsoft.com/office/drawing/2014/main" id="{B5CDEEE6-993B-45E8-9374-6A99CE8DD05C}"/>
                </a:ext>
              </a:extLst>
            </p:cNvPr>
            <p:cNvSpPr txBox="1"/>
            <p:nvPr/>
          </p:nvSpPr>
          <p:spPr>
            <a:xfrm>
              <a:off x="689887" y="3992398"/>
              <a:ext cx="3043965" cy="471783"/>
            </a:xfrm>
            <a:prstGeom prst="rect">
              <a:avLst/>
            </a:prstGeom>
            <a:noFill/>
          </p:spPr>
          <p:txBody>
            <a:bodyPr wrap="square" rtlCol="0">
              <a:spAutoFit/>
            </a:bodyPr>
            <a:lstStyle/>
            <a:p>
              <a:r>
                <a:rPr kumimoji="1" lang="ja-JP" altLang="en-US" sz="900" u="sng" dirty="0">
                  <a:latin typeface="UD デジタル 教科書体 NK-R" panose="02020400000000000000" pitchFamily="18" charset="-128"/>
                  <a:ea typeface="UD デジタル 教科書体 NK-R" panose="02020400000000000000" pitchFamily="18" charset="-128"/>
                </a:rPr>
                <a:t>専門の病院になると、なかなか予約が取れないので、早めに受診に、診断を受けてください</a:t>
              </a:r>
              <a:r>
                <a:rPr kumimoji="1" lang="ja-JP" altLang="en-US" sz="900" dirty="0">
                  <a:latin typeface="UD デジタル 教科書体 NK-R" panose="02020400000000000000" pitchFamily="18" charset="-128"/>
                  <a:ea typeface="UD デジタル 教科書体 NK-R" panose="02020400000000000000" pitchFamily="18" charset="-128"/>
                </a:rPr>
                <a:t>。</a:t>
              </a:r>
            </a:p>
          </p:txBody>
        </p:sp>
      </p:grpSp>
      <p:grpSp>
        <p:nvGrpSpPr>
          <p:cNvPr id="22" name="グループ化 21">
            <a:extLst>
              <a:ext uri="{FF2B5EF4-FFF2-40B4-BE49-F238E27FC236}">
                <a16:creationId xmlns:a16="http://schemas.microsoft.com/office/drawing/2014/main" id="{F2F96C13-CA3A-4393-97AE-B978D68FF6B0}"/>
              </a:ext>
            </a:extLst>
          </p:cNvPr>
          <p:cNvGrpSpPr/>
          <p:nvPr/>
        </p:nvGrpSpPr>
        <p:grpSpPr>
          <a:xfrm>
            <a:off x="9512145" y="4624623"/>
            <a:ext cx="957215" cy="507831"/>
            <a:chOff x="7973058" y="5876397"/>
            <a:chExt cx="1371600" cy="633142"/>
          </a:xfrm>
        </p:grpSpPr>
        <p:sp>
          <p:nvSpPr>
            <p:cNvPr id="23" name="四角形: 角を丸くする 22">
              <a:extLst>
                <a:ext uri="{FF2B5EF4-FFF2-40B4-BE49-F238E27FC236}">
                  <a16:creationId xmlns:a16="http://schemas.microsoft.com/office/drawing/2014/main" id="{D1FC471F-5B77-4B92-A84E-BBD1A59635D6}"/>
                </a:ext>
              </a:extLst>
            </p:cNvPr>
            <p:cNvSpPr/>
            <p:nvPr/>
          </p:nvSpPr>
          <p:spPr>
            <a:xfrm>
              <a:off x="7973058" y="5876399"/>
              <a:ext cx="1371600" cy="57263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984C5BE8-0AA7-48E6-9137-90EBCC1E20AA}"/>
                </a:ext>
              </a:extLst>
            </p:cNvPr>
            <p:cNvSpPr txBox="1"/>
            <p:nvPr/>
          </p:nvSpPr>
          <p:spPr>
            <a:xfrm>
              <a:off x="7973058" y="5876397"/>
              <a:ext cx="1371600" cy="633142"/>
            </a:xfrm>
            <a:prstGeom prst="rect">
              <a:avLst/>
            </a:prstGeom>
            <a:noFill/>
            <a:ln>
              <a:noFill/>
            </a:ln>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入学を希望する学校で教育</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kumimoji="1" lang="ja-JP" altLang="en-US" sz="900" dirty="0">
                  <a:latin typeface="UD デジタル 教科書体 NK-R" panose="02020400000000000000" pitchFamily="18" charset="-128"/>
                  <a:ea typeface="UD デジタル 教科書体 NK-R" panose="02020400000000000000" pitchFamily="18" charset="-128"/>
                </a:rPr>
                <a:t>相談を受ける。</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grpSp>
      <p:grpSp>
        <p:nvGrpSpPr>
          <p:cNvPr id="25" name="グループ化 24">
            <a:extLst>
              <a:ext uri="{FF2B5EF4-FFF2-40B4-BE49-F238E27FC236}">
                <a16:creationId xmlns:a16="http://schemas.microsoft.com/office/drawing/2014/main" id="{4A3DEF3B-BE81-4124-A1F1-95B22F0B487D}"/>
              </a:ext>
            </a:extLst>
          </p:cNvPr>
          <p:cNvGrpSpPr/>
          <p:nvPr/>
        </p:nvGrpSpPr>
        <p:grpSpPr>
          <a:xfrm>
            <a:off x="9413801" y="5470527"/>
            <a:ext cx="1477114" cy="603313"/>
            <a:chOff x="7932943" y="5612525"/>
            <a:chExt cx="1405438" cy="1158361"/>
          </a:xfrm>
        </p:grpSpPr>
        <p:sp>
          <p:nvSpPr>
            <p:cNvPr id="26" name="四角形: 角を丸くする 25">
              <a:extLst>
                <a:ext uri="{FF2B5EF4-FFF2-40B4-BE49-F238E27FC236}">
                  <a16:creationId xmlns:a16="http://schemas.microsoft.com/office/drawing/2014/main" id="{74711313-375D-48AB-B2D0-553429E08134}"/>
                </a:ext>
              </a:extLst>
            </p:cNvPr>
            <p:cNvSpPr/>
            <p:nvPr/>
          </p:nvSpPr>
          <p:spPr>
            <a:xfrm>
              <a:off x="7961586" y="5612525"/>
              <a:ext cx="1371600" cy="115836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304B4E67-5E0E-41B2-88FC-9827DADEDA1F}"/>
                </a:ext>
              </a:extLst>
            </p:cNvPr>
            <p:cNvSpPr txBox="1"/>
            <p:nvPr/>
          </p:nvSpPr>
          <p:spPr>
            <a:xfrm>
              <a:off x="7932943" y="5637769"/>
              <a:ext cx="1405438" cy="844858"/>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就学先（通常学級・特別支援学級・特別支援学校）の意向を幼稚園、保育園等の先生と一緒に決めていく</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grpSp>
      <p:sp>
        <p:nvSpPr>
          <p:cNvPr id="28" name="テキスト ボックス 27">
            <a:extLst>
              <a:ext uri="{FF2B5EF4-FFF2-40B4-BE49-F238E27FC236}">
                <a16:creationId xmlns:a16="http://schemas.microsoft.com/office/drawing/2014/main" id="{03E58B29-BC67-4DF2-A8B3-9B6001532E66}"/>
              </a:ext>
            </a:extLst>
          </p:cNvPr>
          <p:cNvSpPr txBox="1"/>
          <p:nvPr/>
        </p:nvSpPr>
        <p:spPr>
          <a:xfrm>
            <a:off x="8723552" y="8081944"/>
            <a:ext cx="4008951" cy="369332"/>
          </a:xfrm>
          <a:prstGeom prst="rect">
            <a:avLst/>
          </a:prstGeom>
          <a:noFill/>
          <a:ln>
            <a:solidFill>
              <a:schemeClr val="tx1"/>
            </a:solidFill>
          </a:ln>
        </p:spPr>
        <p:txBody>
          <a:bodyPr wrap="squar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幼稚園、保育園等に通っていない方、町外の幼稚園、保育園等に通っている方は、高森町教育員会にご相談ください。</a:t>
            </a:r>
            <a:r>
              <a:rPr kumimoji="1" lang="en-US" altLang="ja-JP" sz="900" dirty="0">
                <a:latin typeface="UD デジタル 教科書体 NK-R" panose="02020400000000000000" pitchFamily="18" charset="-128"/>
                <a:ea typeface="UD デジタル 教科書体 NK-R" panose="02020400000000000000" pitchFamily="18" charset="-128"/>
              </a:rPr>
              <a:t>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TEL</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0967-62-0227</a:t>
            </a:r>
            <a:r>
              <a:rPr kumimoji="1" lang="ja-JP" altLang="en-US" sz="900" dirty="0">
                <a:latin typeface="UD デジタル 教科書体 NK-R" panose="02020400000000000000" pitchFamily="18" charset="-128"/>
                <a:ea typeface="UD デジタル 教科書体 NK-R" panose="02020400000000000000" pitchFamily="18" charset="-128"/>
              </a:rPr>
              <a:t>）</a:t>
            </a:r>
          </a:p>
        </p:txBody>
      </p:sp>
      <p:sp>
        <p:nvSpPr>
          <p:cNvPr id="29" name="テキスト ボックス 28">
            <a:extLst>
              <a:ext uri="{FF2B5EF4-FFF2-40B4-BE49-F238E27FC236}">
                <a16:creationId xmlns:a16="http://schemas.microsoft.com/office/drawing/2014/main" id="{91B46FD7-DB81-43CC-8534-1D201DB7A1BF}"/>
              </a:ext>
            </a:extLst>
          </p:cNvPr>
          <p:cNvSpPr txBox="1"/>
          <p:nvPr/>
        </p:nvSpPr>
        <p:spPr>
          <a:xfrm>
            <a:off x="224541" y="1837304"/>
            <a:ext cx="3944176" cy="523220"/>
          </a:xfrm>
          <a:prstGeom prst="rect">
            <a:avLst/>
          </a:prstGeom>
          <a:noFill/>
        </p:spPr>
        <p:txBody>
          <a:bodyPr wrap="square" rtlCol="0">
            <a:spAutoFit/>
          </a:bodyPr>
          <a:lstStyle/>
          <a:p>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Q</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１　</a:t>
            </a: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特別支援学級と特別支援学校の違いは</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r>
              <a:rPr lang="ja-JP" altLang="en-US" sz="1400" b="1" dirty="0">
                <a:solidFill>
                  <a:srgbClr val="000000"/>
                </a:solidFill>
                <a:latin typeface="UD デジタル 教科書体 NK-R" panose="02020400000000000000" pitchFamily="18" charset="-128"/>
                <a:ea typeface="UD デジタル 教科書体 NK-R" panose="02020400000000000000" pitchFamily="18" charset="-128"/>
              </a:rPr>
              <a:t>　　　　</a:t>
            </a: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何ですか？</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F9B25369-CB68-49C6-812A-B05EA8A278DD}"/>
              </a:ext>
            </a:extLst>
          </p:cNvPr>
          <p:cNvSpPr txBox="1"/>
          <p:nvPr/>
        </p:nvSpPr>
        <p:spPr>
          <a:xfrm>
            <a:off x="226808" y="2345579"/>
            <a:ext cx="3642455" cy="1046440"/>
          </a:xfrm>
          <a:prstGeom prst="rect">
            <a:avLst/>
          </a:prstGeom>
          <a:noFill/>
          <a:ln>
            <a:solidFill>
              <a:schemeClr val="tx1"/>
            </a:solidFill>
          </a:ln>
        </p:spPr>
        <p:txBody>
          <a:bodyPr wrap="square" rtlCol="0">
            <a:spAutoFit/>
          </a:bodyPr>
          <a:lstStyle/>
          <a:p>
            <a:pPr rtl="0">
              <a:spcBef>
                <a:spcPts val="1200"/>
              </a:spcBef>
              <a:spcAft>
                <a:spcPts val="1200"/>
              </a:spcAft>
            </a:pP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特別支援学級と特別支援学校では、対象としているお子様の障がいの種別や程度が違ってきます。特別支援学級では、児童・生徒８人に対して１人の教員が配置されます。特別支援学校では、それよりも少ない人数で教員１人が配置され、専門性の高い教育が受けられます</a:t>
            </a:r>
            <a:r>
              <a:rPr lang="ja-JP" altLang="en-US" sz="1400" b="0" i="0" u="none" strike="noStrike" dirty="0">
                <a:solidFill>
                  <a:srgbClr val="000000"/>
                </a:solidFill>
                <a:effectLst/>
                <a:latin typeface="Times New Roman" panose="02020603050405020304" pitchFamily="18" charset="0"/>
              </a:rPr>
              <a:t>。</a:t>
            </a:r>
            <a:endParaRPr lang="ja-JP" altLang="en-US" sz="1400" b="0" dirty="0">
              <a:effectLst/>
            </a:endParaRPr>
          </a:p>
        </p:txBody>
      </p:sp>
      <p:sp>
        <p:nvSpPr>
          <p:cNvPr id="31" name="テキスト ボックス 30">
            <a:extLst>
              <a:ext uri="{FF2B5EF4-FFF2-40B4-BE49-F238E27FC236}">
                <a16:creationId xmlns:a16="http://schemas.microsoft.com/office/drawing/2014/main" id="{58CA4468-7D8D-4EBD-8370-279A8D02828E}"/>
              </a:ext>
            </a:extLst>
          </p:cNvPr>
          <p:cNvSpPr txBox="1"/>
          <p:nvPr/>
        </p:nvSpPr>
        <p:spPr>
          <a:xfrm>
            <a:off x="247157" y="3886853"/>
            <a:ext cx="3944176" cy="523220"/>
          </a:xfrm>
          <a:prstGeom prst="rect">
            <a:avLst/>
          </a:prstGeom>
          <a:noFill/>
        </p:spPr>
        <p:txBody>
          <a:bodyPr wrap="square" rtlCol="0">
            <a:spAutoFit/>
          </a:bodyPr>
          <a:lstStyle/>
          <a:p>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Q</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２　</a:t>
            </a: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特別支援学級にはどんな種類の学級が</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r>
              <a:rPr lang="ja-JP" altLang="en-US" sz="1400" b="1" dirty="0">
                <a:solidFill>
                  <a:srgbClr val="000000"/>
                </a:solidFill>
                <a:latin typeface="UD デジタル 教科書体 NK-R" panose="02020400000000000000" pitchFamily="18" charset="-128"/>
                <a:ea typeface="UD デジタル 教科書体 NK-R" panose="02020400000000000000" pitchFamily="18" charset="-128"/>
              </a:rPr>
              <a:t>　　　　</a:t>
            </a: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ありますか？</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a:extLst>
              <a:ext uri="{FF2B5EF4-FFF2-40B4-BE49-F238E27FC236}">
                <a16:creationId xmlns:a16="http://schemas.microsoft.com/office/drawing/2014/main" id="{3EFE2644-F914-46FC-9A0C-08D06584D5D7}"/>
              </a:ext>
            </a:extLst>
          </p:cNvPr>
          <p:cNvSpPr txBox="1"/>
          <p:nvPr/>
        </p:nvSpPr>
        <p:spPr>
          <a:xfrm>
            <a:off x="247157" y="4506023"/>
            <a:ext cx="3642455" cy="1015663"/>
          </a:xfrm>
          <a:prstGeom prst="rect">
            <a:avLst/>
          </a:prstGeom>
          <a:noFill/>
          <a:ln>
            <a:solidFill>
              <a:schemeClr val="tx1"/>
            </a:solidFill>
          </a:ln>
        </p:spPr>
        <p:txBody>
          <a:bodyPr wrap="square" rtlCol="0">
            <a:spAutoFit/>
          </a:bodyPr>
          <a:lstStyle/>
          <a:p>
            <a:pPr rtl="0">
              <a:spcBef>
                <a:spcPts val="1200"/>
              </a:spcBef>
              <a:spcAft>
                <a:spcPts val="1200"/>
              </a:spcAft>
            </a:pP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令和５年２月現在で、高森町の小中学校に設置されている学級種は、知的障害学級、自閉症・情緒障害学級、肢体不自由学級です。設置学級は、学校によって異なります。必要に応じ、条件が揃えば、病弱・身体虚弱学級、弱視学級、難聴学級等を設置することもあります。</a:t>
            </a:r>
            <a:endParaRPr lang="ja-JP" altLang="en-US" sz="1200" b="0" dirty="0">
              <a:effectLst/>
              <a:latin typeface="UD デジタル 教科書体 NK-R" panose="02020400000000000000" pitchFamily="18" charset="-128"/>
              <a:ea typeface="UD デジタル 教科書体 NK-R" panose="02020400000000000000" pitchFamily="18" charset="-128"/>
            </a:endParaRPr>
          </a:p>
        </p:txBody>
      </p:sp>
      <p:sp>
        <p:nvSpPr>
          <p:cNvPr id="33" name="テキスト ボックス 32">
            <a:extLst>
              <a:ext uri="{FF2B5EF4-FFF2-40B4-BE49-F238E27FC236}">
                <a16:creationId xmlns:a16="http://schemas.microsoft.com/office/drawing/2014/main" id="{7E43B293-2225-40D1-BBA1-FC59EA2715B0}"/>
              </a:ext>
            </a:extLst>
          </p:cNvPr>
          <p:cNvSpPr txBox="1"/>
          <p:nvPr/>
        </p:nvSpPr>
        <p:spPr>
          <a:xfrm>
            <a:off x="235331" y="6075022"/>
            <a:ext cx="3739948" cy="523220"/>
          </a:xfrm>
          <a:prstGeom prst="rect">
            <a:avLst/>
          </a:prstGeom>
          <a:noFill/>
        </p:spPr>
        <p:txBody>
          <a:bodyPr wrap="square" rtlCol="0">
            <a:spAutoFit/>
          </a:bodyPr>
          <a:lstStyle/>
          <a:p>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Q</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３</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特別支援学級ではどのような学習を</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r>
              <a:rPr lang="ja-JP" altLang="en-US" sz="1400" b="1" dirty="0">
                <a:solidFill>
                  <a:srgbClr val="000000"/>
                </a:solidFill>
                <a:latin typeface="UD デジタル 教科書体 NK-R" panose="02020400000000000000" pitchFamily="18" charset="-128"/>
                <a:ea typeface="UD デジタル 教科書体 NK-R" panose="02020400000000000000" pitchFamily="18" charset="-128"/>
              </a:rPr>
              <a:t>　　　　</a:t>
            </a: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するのですか？</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a:extLst>
              <a:ext uri="{FF2B5EF4-FFF2-40B4-BE49-F238E27FC236}">
                <a16:creationId xmlns:a16="http://schemas.microsoft.com/office/drawing/2014/main" id="{0EBB6264-27B5-4803-9177-BA38193DE609}"/>
              </a:ext>
            </a:extLst>
          </p:cNvPr>
          <p:cNvSpPr txBox="1"/>
          <p:nvPr/>
        </p:nvSpPr>
        <p:spPr>
          <a:xfrm>
            <a:off x="235331" y="6782672"/>
            <a:ext cx="3739948" cy="1569660"/>
          </a:xfrm>
          <a:prstGeom prst="rect">
            <a:avLst/>
          </a:prstGeom>
          <a:noFill/>
          <a:ln>
            <a:solidFill>
              <a:schemeClr val="tx1"/>
            </a:solidFill>
          </a:ln>
        </p:spPr>
        <p:txBody>
          <a:bodyPr wrap="square" rtlCol="0">
            <a:spAutoFit/>
          </a:bodyPr>
          <a:lstStyle/>
          <a:p>
            <a:pPr rtl="0">
              <a:spcBef>
                <a:spcPts val="1200"/>
              </a:spcBef>
              <a:spcAft>
                <a:spcPts val="1200"/>
              </a:spcAft>
            </a:pP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お子様の実態に応じた学習を行い、自立や社会参加するために必要な力を育てていきます。知的障がいを伴う場合は、特別支援学校の学習内容を取り入れたり、個に応じた学習を行ったりします。知的障がいを伴わない場合は、通常学級に準ずる学習が行われますが、必要に応じて下学年の学習内容や当該学年の補充学習が行われます。どの学級種でも、生活上や学習上における困難の軽減や改善を目指す自立活動を行います。</a:t>
            </a:r>
            <a:endParaRPr lang="ja-JP" altLang="en-US" sz="1200" b="0" dirty="0">
              <a:effectLst/>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a:extLst>
              <a:ext uri="{FF2B5EF4-FFF2-40B4-BE49-F238E27FC236}">
                <a16:creationId xmlns:a16="http://schemas.microsoft.com/office/drawing/2014/main" id="{7BDBFB20-EFE9-41BC-8DD3-2988B0BF25C5}"/>
              </a:ext>
            </a:extLst>
          </p:cNvPr>
          <p:cNvSpPr txBox="1"/>
          <p:nvPr/>
        </p:nvSpPr>
        <p:spPr>
          <a:xfrm>
            <a:off x="4461964" y="4531808"/>
            <a:ext cx="3830066" cy="1015663"/>
          </a:xfrm>
          <a:prstGeom prst="rect">
            <a:avLst/>
          </a:prstGeom>
          <a:noFill/>
          <a:ln>
            <a:solidFill>
              <a:schemeClr val="tx1"/>
            </a:solidFill>
          </a:ln>
        </p:spPr>
        <p:txBody>
          <a:bodyPr wrap="square" rtlCol="0">
            <a:spAutoFit/>
          </a:bodyPr>
          <a:lstStyle/>
          <a:p>
            <a:pPr rtl="0">
              <a:spcBef>
                <a:spcPts val="1200"/>
              </a:spcBef>
              <a:spcAft>
                <a:spcPts val="1200"/>
              </a:spcAft>
            </a:pP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就学した後に、１年間を経過していれば通常学級と特別支援学級の間で転籍することは可能です。しかし、就学してすぐに転籍することや、転籍を繰り返すことはお子様の学びに適切であるとは言えません。お子様にとって最適な学びの場を考えていくことが大切です。</a:t>
            </a:r>
            <a:endParaRPr lang="ja-JP" altLang="en-US" sz="1200" b="0" dirty="0">
              <a:effectLst/>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a:extLst>
              <a:ext uri="{FF2B5EF4-FFF2-40B4-BE49-F238E27FC236}">
                <a16:creationId xmlns:a16="http://schemas.microsoft.com/office/drawing/2014/main" id="{6FDDC0CE-8093-420F-8D85-E8337783E4F3}"/>
              </a:ext>
            </a:extLst>
          </p:cNvPr>
          <p:cNvSpPr txBox="1"/>
          <p:nvPr/>
        </p:nvSpPr>
        <p:spPr>
          <a:xfrm>
            <a:off x="4462600" y="6069639"/>
            <a:ext cx="3805647" cy="523220"/>
          </a:xfrm>
          <a:prstGeom prst="rect">
            <a:avLst/>
          </a:prstGeom>
          <a:noFill/>
        </p:spPr>
        <p:txBody>
          <a:bodyPr wrap="square" rtlCol="0">
            <a:spAutoFit/>
          </a:bodyPr>
          <a:lstStyle/>
          <a:p>
            <a:r>
              <a:rPr kumimoji="0"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Q</a:t>
            </a:r>
            <a:r>
              <a:rPr kumimoji="0"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６　</a:t>
            </a:r>
            <a:r>
              <a:rPr kumimoji="0" lang="ja-JP" altLang="en-US" sz="14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特別支援学級に在籍すると、中学校卒業後</a:t>
            </a:r>
            <a:endParaRPr kumimoji="0" lang="en-US" altLang="ja-JP" sz="14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r>
              <a:rPr lang="ja-JP" altLang="en-US" sz="1400" b="1" dirty="0">
                <a:solidFill>
                  <a:srgbClr val="000000"/>
                </a:solidFill>
                <a:latin typeface="UD デジタル 教科書体 NK-R" panose="02020400000000000000" pitchFamily="18" charset="-128"/>
                <a:ea typeface="UD デジタル 教科書体 NK-R" panose="02020400000000000000" pitchFamily="18" charset="-128"/>
              </a:rPr>
              <a:t>　　　　</a:t>
            </a:r>
            <a:r>
              <a:rPr kumimoji="0" lang="ja-JP" altLang="en-US" sz="14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にどのような進路が考えられますか？</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18F005D9-5732-40E1-956A-580DE33C50FE}"/>
              </a:ext>
            </a:extLst>
          </p:cNvPr>
          <p:cNvSpPr txBox="1"/>
          <p:nvPr/>
        </p:nvSpPr>
        <p:spPr>
          <a:xfrm>
            <a:off x="4462600" y="6613395"/>
            <a:ext cx="3795178" cy="1754326"/>
          </a:xfrm>
          <a:prstGeom prst="rect">
            <a:avLst/>
          </a:prstGeom>
          <a:noFill/>
          <a:ln>
            <a:solidFill>
              <a:schemeClr val="tx1"/>
            </a:solidFill>
          </a:ln>
        </p:spPr>
        <p:txBody>
          <a:bodyPr wrap="square" rtlCol="0">
            <a:spAutoFit/>
          </a:bodyPr>
          <a:lstStyle/>
          <a:p>
            <a:pPr rtl="0">
              <a:spcBef>
                <a:spcPts val="1200"/>
              </a:spcBef>
              <a:spcAft>
                <a:spcPts val="1200"/>
              </a:spcAft>
            </a:pP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特別支援学級に在籍する生徒の多くが普通高校または特別支援学校高等部へ進学しています。普通高校に進学する場合は、中学校での学習が基礎となります。また、特別支援学校や小中学校の特別支援学級に比べると、日常生活や学習面に対するサポートが受けづらくなります。特別支援学校高等部に進学を希望する場合は、対象とする特別支援学校の受検資格が必要となります。詳しくは、各特別支援学校高等部の入学募集要項で確認してください。</a:t>
            </a:r>
            <a:endParaRPr lang="ja-JP" altLang="en-US" sz="1200" b="0" dirty="0">
              <a:effectLst/>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CAD5EA46-93C5-49DA-8662-2462CD7747CC}"/>
              </a:ext>
            </a:extLst>
          </p:cNvPr>
          <p:cNvSpPr txBox="1"/>
          <p:nvPr/>
        </p:nvSpPr>
        <p:spPr>
          <a:xfrm>
            <a:off x="4531710" y="3761379"/>
            <a:ext cx="4062620" cy="738664"/>
          </a:xfrm>
          <a:prstGeom prst="rect">
            <a:avLst/>
          </a:prstGeom>
          <a:noFill/>
        </p:spPr>
        <p:txBody>
          <a:bodyPr wrap="square" rtlCol="0">
            <a:spAutoFit/>
          </a:bodyPr>
          <a:lstStyle/>
          <a:p>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Q</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５　</a:t>
            </a:r>
            <a:r>
              <a:rPr lang="ja-JP" altLang="en-US" sz="1400" b="1" dirty="0">
                <a:solidFill>
                  <a:srgbClr val="000000"/>
                </a:solidFill>
                <a:latin typeface="UD デジタル 教科書体 NK-R" panose="02020400000000000000" pitchFamily="18" charset="-128"/>
                <a:ea typeface="UD デジタル 教科書体 NK-R" panose="02020400000000000000" pitchFamily="18" charset="-128"/>
              </a:rPr>
              <a:t>就学後に通常学級から特別支援学級に、</a:t>
            </a:r>
            <a:endParaRPr lang="en-US" altLang="ja-JP" sz="14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rgbClr val="000000"/>
                </a:solidFill>
                <a:latin typeface="UD デジタル 教科書体 NK-R" panose="02020400000000000000" pitchFamily="18" charset="-128"/>
                <a:ea typeface="UD デジタル 教科書体 NK-R" panose="02020400000000000000" pitchFamily="18" charset="-128"/>
              </a:rPr>
              <a:t>　　　　または、特別支援学級から通常学級に転籍</a:t>
            </a:r>
            <a:endParaRPr lang="en-US" altLang="ja-JP" sz="14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rgbClr val="000000"/>
                </a:solidFill>
                <a:latin typeface="UD デジタル 教科書体 NK-R" panose="02020400000000000000" pitchFamily="18" charset="-128"/>
                <a:ea typeface="UD デジタル 教科書体 NK-R" panose="02020400000000000000" pitchFamily="18" charset="-128"/>
              </a:rPr>
              <a:t>　　　　することは可能ですか</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p:txBody>
      </p:sp>
      <p:sp>
        <p:nvSpPr>
          <p:cNvPr id="39" name="テキスト ボックス 38">
            <a:extLst>
              <a:ext uri="{FF2B5EF4-FFF2-40B4-BE49-F238E27FC236}">
                <a16:creationId xmlns:a16="http://schemas.microsoft.com/office/drawing/2014/main" id="{357C987C-C6E9-4EA1-8202-4E2EA141B1F4}"/>
              </a:ext>
            </a:extLst>
          </p:cNvPr>
          <p:cNvSpPr txBox="1"/>
          <p:nvPr/>
        </p:nvSpPr>
        <p:spPr>
          <a:xfrm>
            <a:off x="4498361" y="1854843"/>
            <a:ext cx="3881898" cy="523220"/>
          </a:xfrm>
          <a:prstGeom prst="rect">
            <a:avLst/>
          </a:prstGeom>
          <a:noFill/>
        </p:spPr>
        <p:txBody>
          <a:bodyPr wrap="square" rtlCol="0">
            <a:spAutoFit/>
          </a:bodyPr>
          <a:lstStyle/>
          <a:p>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Q</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４</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特別支援学級や特別支援学校を希望　　　　</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r>
              <a:rPr lang="ja-JP" altLang="en-US" sz="1400" b="1" dirty="0">
                <a:solidFill>
                  <a:srgbClr val="000000"/>
                </a:solidFill>
                <a:latin typeface="UD デジタル 教科書体 NK-R" panose="02020400000000000000" pitchFamily="18" charset="-128"/>
                <a:ea typeface="UD デジタル 教科書体 NK-R" panose="02020400000000000000" pitchFamily="18" charset="-128"/>
              </a:rPr>
              <a:t>　　　　</a:t>
            </a: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する場合は、どうしたらよいですか？</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9">
            <a:extLst>
              <a:ext uri="{FF2B5EF4-FFF2-40B4-BE49-F238E27FC236}">
                <a16:creationId xmlns:a16="http://schemas.microsoft.com/office/drawing/2014/main" id="{D1C10FAD-317D-4737-B041-584AF5C63508}"/>
              </a:ext>
            </a:extLst>
          </p:cNvPr>
          <p:cNvSpPr txBox="1"/>
          <p:nvPr/>
        </p:nvSpPr>
        <p:spPr>
          <a:xfrm>
            <a:off x="4461964" y="2356335"/>
            <a:ext cx="3835489" cy="1015663"/>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まず在籍する学校や幼稚園・保育園に相談してください。保護者の意見を十分に伺いながら、毎年９月に開催される児童生徒教育支援委員会において、医学的、教育的な観点による審議がなされ、決定されます。障がいの状況によっては、入学・入級できない場合もあります。</a:t>
            </a:r>
            <a:endPar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1" name="テキスト ボックス 40">
            <a:extLst>
              <a:ext uri="{FF2B5EF4-FFF2-40B4-BE49-F238E27FC236}">
                <a16:creationId xmlns:a16="http://schemas.microsoft.com/office/drawing/2014/main" id="{E774175B-A75C-4A36-93A8-8F8A623BA010}"/>
              </a:ext>
            </a:extLst>
          </p:cNvPr>
          <p:cNvSpPr txBox="1"/>
          <p:nvPr/>
        </p:nvSpPr>
        <p:spPr>
          <a:xfrm>
            <a:off x="816068" y="795584"/>
            <a:ext cx="724024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特別支援学級（特別支援教育）に関する</a:t>
            </a:r>
            <a:r>
              <a:rPr kumimoji="0"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Q</a:t>
            </a:r>
            <a:r>
              <a:rPr kumimoji="0"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0"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a:t>
            </a:r>
            <a:endParaRPr kumimoji="0"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524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風のイラスト - 自然のかわいいフリー素材集 - チコデザ">
            <a:extLst>
              <a:ext uri="{FF2B5EF4-FFF2-40B4-BE49-F238E27FC236}">
                <a16:creationId xmlns:a16="http://schemas.microsoft.com/office/drawing/2014/main" id="{8B7F5BAC-2D64-4B17-AA41-1F5619A122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5" b="24062"/>
          <a:stretch/>
        </p:blipFill>
        <p:spPr bwMode="auto">
          <a:xfrm>
            <a:off x="8877804" y="1016498"/>
            <a:ext cx="3819213" cy="1788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28F188E-54FD-4F0A-854E-E50CDB2A6F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0" r="2732"/>
          <a:stretch/>
        </p:blipFill>
        <p:spPr bwMode="auto">
          <a:xfrm>
            <a:off x="8719869" y="2990049"/>
            <a:ext cx="4040082" cy="300571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03702009-403A-400B-874E-116A2389EAEA}"/>
              </a:ext>
            </a:extLst>
          </p:cNvPr>
          <p:cNvSpPr txBox="1"/>
          <p:nvPr/>
        </p:nvSpPr>
        <p:spPr>
          <a:xfrm>
            <a:off x="8868028" y="1318716"/>
            <a:ext cx="3579935" cy="769441"/>
          </a:xfrm>
          <a:prstGeom prst="rect">
            <a:avLst/>
          </a:prstGeom>
          <a:noFill/>
        </p:spPr>
        <p:txBody>
          <a:bodyPr wrap="square" rtlCol="0">
            <a:spAutoFit/>
          </a:bodyPr>
          <a:lstStyle/>
          <a:p>
            <a:pPr algn="ctr"/>
            <a:r>
              <a:rPr kumimoji="1" lang="ja-JP" altLang="en-US" sz="4400" b="1" dirty="0">
                <a:latin typeface="HG正楷書体-PRO" panose="03000600000000000000" pitchFamily="66" charset="-128"/>
                <a:ea typeface="HG正楷書体-PRO" panose="03000600000000000000" pitchFamily="66" charset="-128"/>
              </a:rPr>
              <a:t>たかもりの虹</a:t>
            </a:r>
          </a:p>
        </p:txBody>
      </p:sp>
      <p:sp>
        <p:nvSpPr>
          <p:cNvPr id="8" name="テキスト ボックス 7">
            <a:extLst>
              <a:ext uri="{FF2B5EF4-FFF2-40B4-BE49-F238E27FC236}">
                <a16:creationId xmlns:a16="http://schemas.microsoft.com/office/drawing/2014/main" id="{C6803FAE-3A85-4429-8F36-708B60BE7636}"/>
              </a:ext>
            </a:extLst>
          </p:cNvPr>
          <p:cNvSpPr txBox="1"/>
          <p:nvPr/>
        </p:nvSpPr>
        <p:spPr>
          <a:xfrm>
            <a:off x="8557177" y="6875988"/>
            <a:ext cx="4408199" cy="1077218"/>
          </a:xfrm>
          <a:prstGeom prst="rect">
            <a:avLst/>
          </a:prstGeom>
          <a:noFill/>
        </p:spPr>
        <p:txBody>
          <a:bodyPr wrap="square" rtlCol="0">
            <a:spAutoFit/>
          </a:bodyPr>
          <a:lstStyle/>
          <a:p>
            <a:pPr algn="ctr"/>
            <a:r>
              <a:rPr kumimoji="1" lang="ja-JP" altLang="en-US" sz="3200" b="1" dirty="0">
                <a:latin typeface="HG正楷書体-PRO" panose="03000600000000000000" pitchFamily="66" charset="-128"/>
                <a:ea typeface="HG正楷書体-PRO" panose="03000600000000000000" pitchFamily="66" charset="-128"/>
              </a:rPr>
              <a:t>高森町　</a:t>
            </a:r>
            <a:endParaRPr kumimoji="1" lang="en-US" altLang="ja-JP" sz="3200" b="1" dirty="0">
              <a:latin typeface="HG正楷書体-PRO" panose="03000600000000000000" pitchFamily="66" charset="-128"/>
              <a:ea typeface="HG正楷書体-PRO" panose="03000600000000000000" pitchFamily="66" charset="-128"/>
            </a:endParaRPr>
          </a:p>
          <a:p>
            <a:pPr algn="ctr"/>
            <a:r>
              <a:rPr kumimoji="1" lang="ja-JP" altLang="en-US" sz="3200" b="1" dirty="0">
                <a:latin typeface="HG正楷書体-PRO" panose="03000600000000000000" pitchFamily="66" charset="-128"/>
                <a:ea typeface="HG正楷書体-PRO" panose="03000600000000000000" pitchFamily="66" charset="-128"/>
              </a:rPr>
              <a:t>特別支援連携協議会</a:t>
            </a:r>
          </a:p>
        </p:txBody>
      </p:sp>
      <p:sp>
        <p:nvSpPr>
          <p:cNvPr id="9" name="テキスト ボックス 8">
            <a:extLst>
              <a:ext uri="{FF2B5EF4-FFF2-40B4-BE49-F238E27FC236}">
                <a16:creationId xmlns:a16="http://schemas.microsoft.com/office/drawing/2014/main" id="{10AD7C1E-9D1A-439C-A79A-19E88F958322}"/>
              </a:ext>
            </a:extLst>
          </p:cNvPr>
          <p:cNvSpPr txBox="1"/>
          <p:nvPr/>
        </p:nvSpPr>
        <p:spPr>
          <a:xfrm>
            <a:off x="8543059" y="566033"/>
            <a:ext cx="4491026" cy="307777"/>
          </a:xfrm>
          <a:prstGeom prst="rect">
            <a:avLst/>
          </a:prstGeom>
          <a:noFill/>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特別支援教育推進についての理解・啓発リーフレット</a:t>
            </a:r>
          </a:p>
        </p:txBody>
      </p:sp>
      <p:sp>
        <p:nvSpPr>
          <p:cNvPr id="10" name="テキスト ボックス 9">
            <a:extLst>
              <a:ext uri="{FF2B5EF4-FFF2-40B4-BE49-F238E27FC236}">
                <a16:creationId xmlns:a16="http://schemas.microsoft.com/office/drawing/2014/main" id="{DCF8829D-7732-4BDF-8F9E-4D4C327F3001}"/>
              </a:ext>
            </a:extLst>
          </p:cNvPr>
          <p:cNvSpPr txBox="1"/>
          <p:nvPr/>
        </p:nvSpPr>
        <p:spPr>
          <a:xfrm>
            <a:off x="9165798" y="8076081"/>
            <a:ext cx="3241729" cy="369332"/>
          </a:xfrm>
          <a:prstGeom prst="rect">
            <a:avLst/>
          </a:prstGeom>
          <a:noFill/>
        </p:spPr>
        <p:txBody>
          <a:bodyPr wrap="square" rtlCol="0">
            <a:spAutoFit/>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令和</a:t>
            </a:r>
            <a:r>
              <a:rPr kumimoji="1" lang="en-US" altLang="ja-JP" dirty="0">
                <a:latin typeface="UD デジタル 教科書体 NK-R" panose="02020400000000000000" pitchFamily="18" charset="-128"/>
                <a:ea typeface="UD デジタル 教科書体 NK-R" panose="02020400000000000000" pitchFamily="18" charset="-128"/>
              </a:rPr>
              <a:t>5</a:t>
            </a:r>
            <a:r>
              <a:rPr kumimoji="1" lang="ja-JP" altLang="en-US" dirty="0">
                <a:latin typeface="UD デジタル 教科書体 NK-R" panose="02020400000000000000" pitchFamily="18" charset="-128"/>
                <a:ea typeface="UD デジタル 教科書体 NK-R" panose="02020400000000000000" pitchFamily="18" charset="-128"/>
              </a:rPr>
              <a:t>年（</a:t>
            </a:r>
            <a:r>
              <a:rPr kumimoji="1" lang="en-US" altLang="ja-JP" dirty="0">
                <a:latin typeface="UD デジタル 教科書体 NK-R" panose="02020400000000000000" pitchFamily="18" charset="-128"/>
                <a:ea typeface="UD デジタル 教科書体 NK-R" panose="02020400000000000000" pitchFamily="18" charset="-128"/>
              </a:rPr>
              <a:t>2023</a:t>
            </a:r>
            <a:r>
              <a:rPr kumimoji="1" lang="ja-JP" altLang="en-US" dirty="0">
                <a:latin typeface="UD デジタル 教科書体 NK-R" panose="02020400000000000000" pitchFamily="18" charset="-128"/>
                <a:ea typeface="UD デジタル 教科書体 NK-R" panose="02020400000000000000" pitchFamily="18" charset="-128"/>
              </a:rPr>
              <a:t>年）２月　発行</a:t>
            </a:r>
          </a:p>
        </p:txBody>
      </p:sp>
      <p:sp>
        <p:nvSpPr>
          <p:cNvPr id="11" name="テキスト ボックス 10">
            <a:extLst>
              <a:ext uri="{FF2B5EF4-FFF2-40B4-BE49-F238E27FC236}">
                <a16:creationId xmlns:a16="http://schemas.microsoft.com/office/drawing/2014/main" id="{2C9C727D-A4D9-4113-AFF7-2E12B7554F38}"/>
              </a:ext>
            </a:extLst>
          </p:cNvPr>
          <p:cNvSpPr txBox="1"/>
          <p:nvPr/>
        </p:nvSpPr>
        <p:spPr>
          <a:xfrm>
            <a:off x="3027651" y="527379"/>
            <a:ext cx="6758272" cy="400110"/>
          </a:xfrm>
          <a:prstGeom prst="rect">
            <a:avLst/>
          </a:prstGeom>
          <a:noFill/>
          <a:ln>
            <a:noFill/>
          </a:ln>
        </p:spPr>
        <p:txBody>
          <a:bodyPr wrap="square" rtlCol="0">
            <a:spAutoFit/>
          </a:bodyPr>
          <a:lstStyle/>
          <a:p>
            <a:pPr algn="ctr" rtl="0">
              <a:spcBef>
                <a:spcPts val="0"/>
              </a:spcBef>
              <a:spcAft>
                <a:spcPts val="0"/>
              </a:spcAft>
            </a:pPr>
            <a:r>
              <a:rPr lang="ja-JP" altLang="en-US" sz="2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高森町の特別支援教育関係機関一覧</a:t>
            </a:r>
            <a:endParaRPr lang="ja-JP" altLang="en-US" sz="2000" b="0" dirty="0">
              <a:effectLst/>
              <a:latin typeface="UD デジタル 教科書体 NK-R" panose="02020400000000000000" pitchFamily="18" charset="-128"/>
              <a:ea typeface="UD デジタル 教科書体 NK-R" panose="02020400000000000000" pitchFamily="18" charset="-128"/>
            </a:endParaRPr>
          </a:p>
        </p:txBody>
      </p:sp>
      <p:graphicFrame>
        <p:nvGraphicFramePr>
          <p:cNvPr id="12" name="表 11">
            <a:extLst>
              <a:ext uri="{FF2B5EF4-FFF2-40B4-BE49-F238E27FC236}">
                <a16:creationId xmlns:a16="http://schemas.microsoft.com/office/drawing/2014/main" id="{043CF131-2528-4A81-A0A5-394D222FC58F}"/>
              </a:ext>
            </a:extLst>
          </p:cNvPr>
          <p:cNvGraphicFramePr>
            <a:graphicFrameLocks noGrp="1"/>
          </p:cNvGraphicFramePr>
          <p:nvPr>
            <p:extLst>
              <p:ext uri="{D42A27DB-BD31-4B8C-83A1-F6EECF244321}">
                <p14:modId xmlns:p14="http://schemas.microsoft.com/office/powerpoint/2010/main" val="885176910"/>
              </p:ext>
            </p:extLst>
          </p:nvPr>
        </p:nvGraphicFramePr>
        <p:xfrm>
          <a:off x="4379735" y="1141587"/>
          <a:ext cx="4040083" cy="5953485"/>
        </p:xfrm>
        <a:graphic>
          <a:graphicData uri="http://schemas.openxmlformats.org/drawingml/2006/table">
            <a:tbl>
              <a:tblPr/>
              <a:tblGrid>
                <a:gridCol w="1355789">
                  <a:extLst>
                    <a:ext uri="{9D8B030D-6E8A-4147-A177-3AD203B41FA5}">
                      <a16:colId xmlns:a16="http://schemas.microsoft.com/office/drawing/2014/main" val="3937185825"/>
                    </a:ext>
                  </a:extLst>
                </a:gridCol>
                <a:gridCol w="1499777">
                  <a:extLst>
                    <a:ext uri="{9D8B030D-6E8A-4147-A177-3AD203B41FA5}">
                      <a16:colId xmlns:a16="http://schemas.microsoft.com/office/drawing/2014/main" val="2404351169"/>
                    </a:ext>
                  </a:extLst>
                </a:gridCol>
                <a:gridCol w="1184517">
                  <a:extLst>
                    <a:ext uri="{9D8B030D-6E8A-4147-A177-3AD203B41FA5}">
                      <a16:colId xmlns:a16="http://schemas.microsoft.com/office/drawing/2014/main" val="4101692382"/>
                    </a:ext>
                  </a:extLst>
                </a:gridCol>
              </a:tblGrid>
              <a:tr h="385541">
                <a:tc>
                  <a:txBody>
                    <a:bodyPr/>
                    <a:lstStyle/>
                    <a:p>
                      <a:pPr algn="just" rtl="0" fontAlgn="t">
                        <a:spcBef>
                          <a:spcPts val="0"/>
                        </a:spcBef>
                        <a:spcAft>
                          <a:spcPts val="0"/>
                        </a:spcAft>
                      </a:pPr>
                      <a:r>
                        <a:rPr lang="ja-JP" altLang="en-US" sz="1100" b="1"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関係機関名</a:t>
                      </a:r>
                      <a:endParaRPr lang="ja-JP" altLang="en-US" sz="105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ja-JP" altLang="en-US" sz="1100" b="1"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住所</a:t>
                      </a:r>
                      <a:endParaRPr lang="ja-JP" altLang="en-US" sz="105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ja-JP" altLang="en-US" sz="11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電話番号</a:t>
                      </a:r>
                      <a:endParaRPr lang="ja-JP" altLang="en-US" sz="105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866623"/>
                  </a:ext>
                </a:extLst>
              </a:tr>
              <a:tr h="474136">
                <a:tc>
                  <a:txBody>
                    <a:bodyPr/>
                    <a:lstStyle/>
                    <a:p>
                      <a:pPr rtl="0" fontAlgn="t">
                        <a:spcBef>
                          <a:spcPts val="0"/>
                        </a:spcBef>
                        <a:spcAft>
                          <a:spcPts val="0"/>
                        </a:spcAft>
                      </a:pPr>
                      <a:r>
                        <a:rPr lang="ja-JP"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児童発達支援</a:t>
                      </a:r>
                      <a:r>
                        <a:rPr lang="ja-JP" altLang="en-US"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その他</a:t>
                      </a:r>
                      <a:endParaRPr lang="ja-JP" altLang="en-US" sz="1000">
                        <a:effectLst/>
                        <a:latin typeface="UD デジタル 教科書体 NK-R" panose="02020400000000000000" pitchFamily="18" charset="-128"/>
                        <a:ea typeface="UD デジタル 教科書体 NK-R" panose="02020400000000000000" pitchFamily="18" charset="-128"/>
                      </a:endParaRPr>
                    </a:p>
                    <a:p>
                      <a:pPr rtl="0" fontAlgn="t">
                        <a:spcBef>
                          <a:spcPts val="0"/>
                        </a:spcBef>
                        <a:spcAft>
                          <a:spcPts val="0"/>
                        </a:spcAft>
                      </a:pPr>
                      <a:r>
                        <a:rPr lang="ja-JP"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アトリエもも　</a:t>
                      </a:r>
                      <a:endParaRPr lang="ja-JP" altLang="en-US" sz="100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阿蘇郡高森町上色見</a:t>
                      </a:r>
                      <a:endParaRPr lang="en-US" altLang="zh-TW"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１３８８－</a:t>
                      </a:r>
                      <a:r>
                        <a:rPr lang="en-US" altLang="zh-TW"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０９６７－６２－２２２８</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860592"/>
                  </a:ext>
                </a:extLst>
              </a:tr>
              <a:tr h="474136">
                <a:tc>
                  <a:txBody>
                    <a:bodyPr/>
                    <a:lstStyle/>
                    <a:p>
                      <a:pPr rtl="0" fontAlgn="t">
                        <a:spcBef>
                          <a:spcPts val="0"/>
                        </a:spcBef>
                        <a:spcAft>
                          <a:spcPts val="0"/>
                        </a:spcAft>
                      </a:pPr>
                      <a:r>
                        <a:rPr lang="ja-JP"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障がい者支援施設</a:t>
                      </a:r>
                      <a:endParaRPr lang="ja-JP" altLang="en-US" sz="1000">
                        <a:effectLst/>
                        <a:latin typeface="UD デジタル 教科書体 NK-R" panose="02020400000000000000" pitchFamily="18" charset="-128"/>
                        <a:ea typeface="UD デジタル 教科書体 NK-R" panose="02020400000000000000" pitchFamily="18" charset="-128"/>
                      </a:endParaRPr>
                    </a:p>
                    <a:p>
                      <a:pPr rtl="0" fontAlgn="t">
                        <a:spcBef>
                          <a:spcPts val="0"/>
                        </a:spcBef>
                        <a:spcAft>
                          <a:spcPts val="0"/>
                        </a:spcAft>
                      </a:pPr>
                      <a:r>
                        <a:rPr lang="ja-JP"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高森寮</a:t>
                      </a:r>
                      <a:endParaRPr lang="ja-JP" altLang="en-US" sz="100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阿蘇郡高森町色見８２２</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０９６７－６２－１７８０</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822730"/>
                  </a:ext>
                </a:extLst>
              </a:tr>
              <a:tr h="474136">
                <a:tc>
                  <a:txBody>
                    <a:bodyPr/>
                    <a:lstStyle/>
                    <a:p>
                      <a:pPr rtl="0" fontAlgn="t">
                        <a:spcBef>
                          <a:spcPts val="0"/>
                        </a:spcBef>
                        <a:spcAft>
                          <a:spcPts val="0"/>
                        </a:spcAft>
                      </a:pPr>
                      <a:r>
                        <a:rPr lang="ja-JP"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子育て支援センター</a:t>
                      </a:r>
                      <a:endParaRPr lang="ja-JP" altLang="en-US" sz="100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阿蘇郡高森町高森</a:t>
                      </a:r>
                      <a:endParaRPr lang="en-US" altLang="zh-TW"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１６２１－５</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０９６７－６２－３３１１</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843069"/>
                  </a:ext>
                </a:extLst>
              </a:tr>
              <a:tr h="349843">
                <a:tc>
                  <a:txBody>
                    <a:bodyPr/>
                    <a:lstStyle/>
                    <a:p>
                      <a:pPr rtl="0" fontAlgn="t">
                        <a:spcBef>
                          <a:spcPts val="0"/>
                        </a:spcBef>
                        <a:spcAft>
                          <a:spcPts val="0"/>
                        </a:spcAft>
                      </a:pPr>
                      <a:r>
                        <a:rPr lang="ja-JP"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熊本県立高森高校</a:t>
                      </a:r>
                      <a:endParaRPr lang="ja-JP" altLang="en-US" sz="100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阿蘇郡高森町高森１５５７</a:t>
                      </a:r>
                      <a:endParaRPr lang="zh-TW" altLang="en-US" sz="100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０９６７－６２－０１８５</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799475"/>
                  </a:ext>
                </a:extLst>
              </a:tr>
              <a:tr h="378404">
                <a:tc>
                  <a:txBody>
                    <a:bodyPr/>
                    <a:lstStyle/>
                    <a:p>
                      <a:pPr rtl="0" fontAlgn="t">
                        <a:spcBef>
                          <a:spcPts val="0"/>
                        </a:spcBef>
                        <a:spcAft>
                          <a:spcPts val="0"/>
                        </a:spcAft>
                      </a:pPr>
                      <a:r>
                        <a:rPr lang="zh-CN"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高森町立高森中学校</a:t>
                      </a:r>
                      <a:endParaRPr lang="zh-CN" altLang="en-US" sz="100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阿蘇郡高森町高森１９５５</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０９６７－６２－０２２６</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42615"/>
                  </a:ext>
                </a:extLst>
              </a:tr>
              <a:tr h="474136">
                <a:tc>
                  <a:txBody>
                    <a:bodyPr/>
                    <a:lstStyle/>
                    <a:p>
                      <a:pPr rtl="0" fontAlgn="t">
                        <a:spcBef>
                          <a:spcPts val="0"/>
                        </a:spcBef>
                        <a:spcAft>
                          <a:spcPts val="0"/>
                        </a:spcAft>
                      </a:pPr>
                      <a:r>
                        <a:rPr lang="zh-TW"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高森町立高森東学園</a:t>
                      </a:r>
                      <a:endParaRPr lang="zh-TW" altLang="en-US" sz="1000">
                        <a:effectLst/>
                        <a:latin typeface="UD デジタル 教科書体 NK-R" panose="02020400000000000000" pitchFamily="18" charset="-128"/>
                        <a:ea typeface="UD デジタル 教科書体 NK-R" panose="02020400000000000000" pitchFamily="18" charset="-128"/>
                      </a:endParaRPr>
                    </a:p>
                    <a:p>
                      <a:pPr rtl="0" fontAlgn="t">
                        <a:spcBef>
                          <a:spcPts val="0"/>
                        </a:spcBef>
                        <a:spcAft>
                          <a:spcPts val="0"/>
                        </a:spcAft>
                      </a:pPr>
                      <a:r>
                        <a:rPr lang="zh-TW"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義務教育学校</a:t>
                      </a:r>
                      <a:endParaRPr lang="zh-TW" altLang="en-US" sz="100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阿蘇郡高森野尻１８９７</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０９６７－６５－００２３</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030706"/>
                  </a:ext>
                </a:extLst>
              </a:tr>
              <a:tr h="474136">
                <a:tc>
                  <a:txBody>
                    <a:bodyPr/>
                    <a:lstStyle/>
                    <a:p>
                      <a:pPr rtl="0" fontAlgn="t">
                        <a:spcBef>
                          <a:spcPts val="0"/>
                        </a:spcBef>
                        <a:spcAft>
                          <a:spcPts val="0"/>
                        </a:spcAft>
                      </a:pPr>
                      <a:r>
                        <a:rPr lang="zh-CN"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高森町立</a:t>
                      </a:r>
                      <a:endParaRPr lang="en-US" altLang="zh-CN"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高森</a:t>
                      </a:r>
                      <a:r>
                        <a:rPr lang="zh-CN"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中央小学校</a:t>
                      </a:r>
                      <a:endParaRPr lang="zh-CN"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阿蘇郡高森町高森１１００</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０９６７－６２</a:t>
                      </a: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００３８</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776850"/>
                  </a:ext>
                </a:extLst>
              </a:tr>
              <a:tr h="474136">
                <a:tc>
                  <a:txBody>
                    <a:bodyPr/>
                    <a:lstStyle/>
                    <a:p>
                      <a:pPr rtl="0" fontAlgn="t">
                        <a:spcBef>
                          <a:spcPts val="0"/>
                        </a:spcBef>
                        <a:spcAft>
                          <a:spcPts val="0"/>
                        </a:spcAft>
                      </a:pPr>
                      <a:r>
                        <a:rPr lang="ja-JP"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高森幼稚園</a:t>
                      </a:r>
                      <a:endParaRPr lang="ja-JP" altLang="en-US" sz="100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阿蘇郡高森町高森</a:t>
                      </a:r>
                      <a:endParaRPr lang="en-US" altLang="zh-TW"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１９４９－１</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０９６７－６２－００９４</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70834"/>
                  </a:ext>
                </a:extLst>
              </a:tr>
              <a:tr h="356982">
                <a:tc>
                  <a:txBody>
                    <a:bodyPr/>
                    <a:lstStyle/>
                    <a:p>
                      <a:pPr rtl="0" fontAlgn="t">
                        <a:spcBef>
                          <a:spcPts val="0"/>
                        </a:spcBef>
                        <a:spcAft>
                          <a:spcPts val="0"/>
                        </a:spcAft>
                      </a:pPr>
                      <a:r>
                        <a:rPr lang="ja-JP"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高森保育園</a:t>
                      </a:r>
                      <a:endParaRPr lang="ja-JP" altLang="en-US" sz="100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阿蘇郡高森町高森１６１０</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０９６７－６２－０１３６</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579615"/>
                  </a:ext>
                </a:extLst>
              </a:tr>
              <a:tr h="474136">
                <a:tc>
                  <a:txBody>
                    <a:bodyPr/>
                    <a:lstStyle/>
                    <a:p>
                      <a:pPr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高森町立高森東保園</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阿蘇郡高森町野尻</a:t>
                      </a:r>
                      <a:endParaRPr lang="en-US" altLang="zh-TW"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１８９４－１</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０９６７－６５－０１７１</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172565"/>
                  </a:ext>
                </a:extLst>
              </a:tr>
              <a:tr h="364122">
                <a:tc>
                  <a:txBody>
                    <a:bodyPr/>
                    <a:lstStyle/>
                    <a:p>
                      <a:pPr rtl="0" fontAlgn="t">
                        <a:spcBef>
                          <a:spcPts val="0"/>
                        </a:spcBef>
                        <a:spcAft>
                          <a:spcPts val="0"/>
                        </a:spcAft>
                      </a:pPr>
                      <a:r>
                        <a:rPr lang="zh-TW" altLang="en-US"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高森町立色見保育園</a:t>
                      </a:r>
                      <a:endParaRPr lang="zh-TW" altLang="en-US" sz="100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阿蘇郡高森町色見１１３５</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０９６７－６２－２６００</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462923"/>
                  </a:ext>
                </a:extLst>
              </a:tr>
              <a:tr h="799641">
                <a:tc>
                  <a:txBody>
                    <a:bodyPr/>
                    <a:lstStyle/>
                    <a:p>
                      <a:pPr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高森町役場</a:t>
                      </a:r>
                      <a:endParaRPr lang="zh-TW" altLang="en-US" sz="1000" dirty="0">
                        <a:effectLst/>
                        <a:latin typeface="UD デジタル 教科書体 NK-R" panose="02020400000000000000" pitchFamily="18" charset="-128"/>
                        <a:ea typeface="UD デジタル 教科書体 NK-R" panose="02020400000000000000" pitchFamily="18" charset="-128"/>
                      </a:endParaRPr>
                    </a:p>
                    <a:p>
                      <a:pPr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健康福祉課</a:t>
                      </a:r>
                      <a:endParaRPr lang="zh-TW" altLang="en-US" sz="1000" dirty="0">
                        <a:effectLst/>
                        <a:latin typeface="UD デジタル 教科書体 NK-R" panose="02020400000000000000" pitchFamily="18" charset="-128"/>
                        <a:ea typeface="UD デジタル 教科書体 NK-R" panose="02020400000000000000" pitchFamily="18" charset="-128"/>
                      </a:endParaRPr>
                    </a:p>
                    <a:p>
                      <a:pPr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住民福祉課</a:t>
                      </a:r>
                      <a:endParaRPr lang="zh-TW" altLang="en-US" sz="1000" dirty="0">
                        <a:effectLst/>
                        <a:latin typeface="UD デジタル 教科書体 NK-R" panose="02020400000000000000" pitchFamily="18" charset="-128"/>
                        <a:ea typeface="UD デジタル 教科書体 NK-R" panose="02020400000000000000" pitchFamily="18" charset="-128"/>
                      </a:endParaRPr>
                    </a:p>
                    <a:p>
                      <a:pPr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教育委員会　　</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阿蘇郡高森町高森２１６８</a:t>
                      </a:r>
                      <a:endParaRPr lang="zh-TW"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０９６７－６２－１１１１</a:t>
                      </a:r>
                      <a:endParaRPr lang="ja-JP" altLang="en-US" sz="1000" dirty="0">
                        <a:effectLst/>
                        <a:latin typeface="UD デジタル 教科書体 NK-R" panose="02020400000000000000" pitchFamily="18" charset="-128"/>
                        <a:ea typeface="UD デジタル 教科書体 NK-R" panose="02020400000000000000" pitchFamily="18" charset="-128"/>
                      </a:endParaRPr>
                    </a:p>
                  </a:txBody>
                  <a:tcPr marL="85477" marR="85477" marT="85477" marB="8547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109280"/>
                  </a:ext>
                </a:extLst>
              </a:tr>
            </a:tbl>
          </a:graphicData>
        </a:graphic>
      </p:graphicFrame>
      <p:sp>
        <p:nvSpPr>
          <p:cNvPr id="13" name="テキスト ボックス 12">
            <a:extLst>
              <a:ext uri="{FF2B5EF4-FFF2-40B4-BE49-F238E27FC236}">
                <a16:creationId xmlns:a16="http://schemas.microsoft.com/office/drawing/2014/main" id="{C22B0A84-4165-4A5E-AF7E-8F391E462C53}"/>
              </a:ext>
            </a:extLst>
          </p:cNvPr>
          <p:cNvSpPr txBox="1"/>
          <p:nvPr/>
        </p:nvSpPr>
        <p:spPr>
          <a:xfrm>
            <a:off x="3376274" y="7610558"/>
            <a:ext cx="5756223" cy="400110"/>
          </a:xfrm>
          <a:prstGeom prst="rect">
            <a:avLst/>
          </a:prstGeom>
          <a:noFill/>
        </p:spPr>
        <p:txBody>
          <a:bodyPr wrap="square" rtlCol="0">
            <a:spAutoFit/>
          </a:bodyPr>
          <a:lstStyle/>
          <a:p>
            <a:pPr algn="ctr"/>
            <a:r>
              <a:rPr kumimoji="1" lang="ja-JP" altLang="en-US" sz="2000" b="1" dirty="0">
                <a:latin typeface="UD デジタル 教科書体 NK-R" panose="02020400000000000000" pitchFamily="18" charset="-128"/>
                <a:ea typeface="UD デジタル 教科書体 NK-R" panose="02020400000000000000" pitchFamily="18" charset="-128"/>
              </a:rPr>
              <a:t>お気軽にご相談ください！</a:t>
            </a:r>
          </a:p>
        </p:txBody>
      </p:sp>
      <p:pic>
        <p:nvPicPr>
          <p:cNvPr id="14" name="Picture 4">
            <a:extLst>
              <a:ext uri="{FF2B5EF4-FFF2-40B4-BE49-F238E27FC236}">
                <a16:creationId xmlns:a16="http://schemas.microsoft.com/office/drawing/2014/main" id="{6921B3AC-3917-4F32-8053-1C9E5EA4351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0502" y="7326832"/>
            <a:ext cx="628776" cy="672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 4">
            <a:extLst>
              <a:ext uri="{FF2B5EF4-FFF2-40B4-BE49-F238E27FC236}">
                <a16:creationId xmlns:a16="http://schemas.microsoft.com/office/drawing/2014/main" id="{6A06A568-E73E-4FE9-9432-E6F70CF43BCD}"/>
              </a:ext>
            </a:extLst>
          </p:cNvPr>
          <p:cNvGraphicFramePr>
            <a:graphicFrameLocks noGrp="1"/>
          </p:cNvGraphicFramePr>
          <p:nvPr>
            <p:extLst>
              <p:ext uri="{D42A27DB-BD31-4B8C-83A1-F6EECF244321}">
                <p14:modId xmlns:p14="http://schemas.microsoft.com/office/powerpoint/2010/main" val="2974458321"/>
              </p:ext>
            </p:extLst>
          </p:nvPr>
        </p:nvGraphicFramePr>
        <p:xfrm>
          <a:off x="4379735" y="8084032"/>
          <a:ext cx="4040083" cy="502920"/>
        </p:xfrm>
        <a:graphic>
          <a:graphicData uri="http://schemas.openxmlformats.org/drawingml/2006/table">
            <a:tbl>
              <a:tblPr firstRow="1" bandRow="1">
                <a:tableStyleId>{5940675A-B579-460E-94D1-54222C63F5DA}</a:tableStyleId>
              </a:tblPr>
              <a:tblGrid>
                <a:gridCol w="2733243">
                  <a:extLst>
                    <a:ext uri="{9D8B030D-6E8A-4147-A177-3AD203B41FA5}">
                      <a16:colId xmlns:a16="http://schemas.microsoft.com/office/drawing/2014/main" val="390958273"/>
                    </a:ext>
                  </a:extLst>
                </a:gridCol>
                <a:gridCol w="1306840">
                  <a:extLst>
                    <a:ext uri="{9D8B030D-6E8A-4147-A177-3AD203B41FA5}">
                      <a16:colId xmlns:a16="http://schemas.microsoft.com/office/drawing/2014/main" val="118031618"/>
                    </a:ext>
                  </a:extLst>
                </a:gridCol>
              </a:tblGrid>
              <a:tr h="476073">
                <a:tc>
                  <a:txBody>
                    <a:bodyPr/>
                    <a:lstStyle/>
                    <a:p>
                      <a:r>
                        <a:rPr kumimoji="1" lang="ja-JP" altLang="en-US" sz="1000" dirty="0">
                          <a:latin typeface="UD デジタル 教科書体 NK-R" panose="02020400000000000000" pitchFamily="18" charset="-128"/>
                          <a:ea typeface="UD デジタル 教科書体 NK-R" panose="02020400000000000000" pitchFamily="18" charset="-128"/>
                        </a:rPr>
                        <a:t>高森町教育員会　　　</a:t>
                      </a:r>
                      <a:endParaRPr kumimoji="1"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1000" b="0" i="0"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dirty="0">
                          <a:solidFill>
                            <a:srgbClr val="333333"/>
                          </a:solidFill>
                          <a:effectLst/>
                          <a:latin typeface="UD デジタル 教科書体 NK-R" panose="02020400000000000000" pitchFamily="18" charset="-128"/>
                          <a:ea typeface="UD デジタル 教科書体 NK-R" panose="02020400000000000000" pitchFamily="18" charset="-128"/>
                        </a:rPr>
                        <a:t>869-1602</a:t>
                      </a:r>
                      <a:r>
                        <a:rPr lang="ja-JP" altLang="en-US" sz="1000" b="0" i="0" dirty="0">
                          <a:solidFill>
                            <a:srgbClr val="333333"/>
                          </a:solidFill>
                          <a:effectLst/>
                          <a:latin typeface="UD デジタル 教科書体 NK-R" panose="02020400000000000000" pitchFamily="18" charset="-128"/>
                          <a:ea typeface="UD デジタル 教科書体 NK-R" panose="02020400000000000000" pitchFamily="18" charset="-128"/>
                        </a:rPr>
                        <a:t>　</a:t>
                      </a:r>
                      <a:r>
                        <a:rPr lang="zh-TW" altLang="en-US" sz="1000" b="0" i="0" dirty="0">
                          <a:solidFill>
                            <a:srgbClr val="333333"/>
                          </a:solidFill>
                          <a:effectLst/>
                          <a:latin typeface="UD デジタル 教科書体 NK-R" panose="02020400000000000000" pitchFamily="18" charset="-128"/>
                          <a:ea typeface="UD デジタル 教科書体 NK-R" panose="02020400000000000000" pitchFamily="18" charset="-128"/>
                        </a:rPr>
                        <a:t>阿蘇郡高森町大字高森</a:t>
                      </a:r>
                      <a:r>
                        <a:rPr lang="en-US" altLang="zh-TW" sz="1000" b="0" i="0" dirty="0">
                          <a:solidFill>
                            <a:srgbClr val="333333"/>
                          </a:solidFill>
                          <a:effectLst/>
                          <a:latin typeface="UD デジタル 教科書体 NK-R" panose="02020400000000000000" pitchFamily="18" charset="-128"/>
                          <a:ea typeface="UD デジタル 教科書体 NK-R" panose="02020400000000000000" pitchFamily="18" charset="-128"/>
                        </a:rPr>
                        <a:t>2168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dirty="0">
                        <a:latin typeface="UD デジタル 教科書体 NK-R" panose="02020400000000000000" pitchFamily="18" charset="-128"/>
                        <a:ea typeface="UD デジタル 教科書体 NK-R" panose="020204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latin typeface="UD デジタル 教科書体 NK-R" panose="02020400000000000000" pitchFamily="18" charset="-128"/>
                          <a:ea typeface="UD デジタル 教科書体 NK-R" panose="02020400000000000000" pitchFamily="18" charset="-128"/>
                        </a:rPr>
                        <a:t>0967-62-0227</a:t>
                      </a:r>
                      <a:endParaRPr kumimoji="1" lang="ja-JP" altLang="en-US" sz="900" dirty="0">
                        <a:latin typeface="UD デジタル 教科書体 NK-R" panose="02020400000000000000" pitchFamily="18" charset="-128"/>
                        <a:ea typeface="UD デジタル 教科書体 NK-R" panose="02020400000000000000" pitchFamily="18" charset="-128"/>
                      </a:endParaRPr>
                    </a:p>
                    <a:p>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014080"/>
                  </a:ext>
                </a:extLst>
              </a:tr>
            </a:tbl>
          </a:graphicData>
        </a:graphic>
      </p:graphicFrame>
      <p:sp>
        <p:nvSpPr>
          <p:cNvPr id="16" name="テキスト ボックス 15">
            <a:extLst>
              <a:ext uri="{FF2B5EF4-FFF2-40B4-BE49-F238E27FC236}">
                <a16:creationId xmlns:a16="http://schemas.microsoft.com/office/drawing/2014/main" id="{B7BA9DE8-A0B1-44D7-AF9D-0A7AC570B505}"/>
              </a:ext>
            </a:extLst>
          </p:cNvPr>
          <p:cNvSpPr txBox="1"/>
          <p:nvPr/>
        </p:nvSpPr>
        <p:spPr>
          <a:xfrm>
            <a:off x="-134894" y="552991"/>
            <a:ext cx="4221454" cy="615553"/>
          </a:xfrm>
          <a:prstGeom prst="rect">
            <a:avLst/>
          </a:prstGeom>
          <a:noFill/>
          <a:ln>
            <a:noFill/>
          </a:ln>
        </p:spPr>
        <p:txBody>
          <a:bodyPr wrap="square" rtlCol="0">
            <a:spAutoFit/>
          </a:bodyPr>
          <a:lstStyle/>
          <a:p>
            <a:pPr algn="ctr" rtl="0">
              <a:spcBef>
                <a:spcPts val="0"/>
              </a:spcBef>
              <a:spcAft>
                <a:spcPts val="0"/>
              </a:spcAft>
            </a:pPr>
            <a:r>
              <a:rPr lang="ja-JP" altLang="en-US" sz="170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一人一人の特別な教育的ニーズに応じた</a:t>
            </a:r>
            <a:endParaRPr lang="en-US" altLang="ja-JP" sz="170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rtl="0">
              <a:spcBef>
                <a:spcPts val="0"/>
              </a:spcBef>
              <a:spcAft>
                <a:spcPts val="0"/>
              </a:spcAft>
            </a:pPr>
            <a:r>
              <a:rPr lang="ja-JP" altLang="en-US" sz="170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多様な学びの場があります</a:t>
            </a:r>
            <a:endParaRPr lang="ja-JP" altLang="en-US" sz="1700" dirty="0">
              <a:effectLst/>
              <a:latin typeface="UD デジタル 教科書体 NK-R" panose="02020400000000000000" pitchFamily="18" charset="-128"/>
              <a:ea typeface="UD デジタル 教科書体 NK-R" panose="02020400000000000000" pitchFamily="18" charset="-128"/>
            </a:endParaRPr>
          </a:p>
        </p:txBody>
      </p:sp>
      <p:graphicFrame>
        <p:nvGraphicFramePr>
          <p:cNvPr id="17" name="表 5">
            <a:extLst>
              <a:ext uri="{FF2B5EF4-FFF2-40B4-BE49-F238E27FC236}">
                <a16:creationId xmlns:a16="http://schemas.microsoft.com/office/drawing/2014/main" id="{CBE79FBA-FE7F-44EB-9D8E-9B21B9445A7C}"/>
              </a:ext>
            </a:extLst>
          </p:cNvPr>
          <p:cNvGraphicFramePr>
            <a:graphicFrameLocks noGrp="1"/>
          </p:cNvGraphicFramePr>
          <p:nvPr>
            <p:extLst>
              <p:ext uri="{D42A27DB-BD31-4B8C-83A1-F6EECF244321}">
                <p14:modId xmlns:p14="http://schemas.microsoft.com/office/powerpoint/2010/main" val="278013811"/>
              </p:ext>
            </p:extLst>
          </p:nvPr>
        </p:nvGraphicFramePr>
        <p:xfrm>
          <a:off x="60162" y="1384047"/>
          <a:ext cx="2458962" cy="6894395"/>
        </p:xfrm>
        <a:graphic>
          <a:graphicData uri="http://schemas.openxmlformats.org/drawingml/2006/table">
            <a:tbl>
              <a:tblPr firstRow="1" bandRow="1">
                <a:tableStyleId>{5940675A-B579-460E-94D1-54222C63F5DA}</a:tableStyleId>
              </a:tblPr>
              <a:tblGrid>
                <a:gridCol w="1229481">
                  <a:extLst>
                    <a:ext uri="{9D8B030D-6E8A-4147-A177-3AD203B41FA5}">
                      <a16:colId xmlns:a16="http://schemas.microsoft.com/office/drawing/2014/main" val="2677081744"/>
                    </a:ext>
                  </a:extLst>
                </a:gridCol>
                <a:gridCol w="1229481">
                  <a:extLst>
                    <a:ext uri="{9D8B030D-6E8A-4147-A177-3AD203B41FA5}">
                      <a16:colId xmlns:a16="http://schemas.microsoft.com/office/drawing/2014/main" val="2725457864"/>
                    </a:ext>
                  </a:extLst>
                </a:gridCol>
              </a:tblGrid>
              <a:tr h="1378879">
                <a:tc>
                  <a:txBody>
                    <a:bodyPr/>
                    <a:lstStyle/>
                    <a:p>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就学前</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tc>
                  <a:txBody>
                    <a:bodyPr/>
                    <a:lstStyle/>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・幼稚園</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・保育園</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・保育所</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・認定こども園</a:t>
                      </a:r>
                      <a:endParaRPr kumimoji="1" lang="en-US" altLang="ja-JP"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・特別支援学校</a:t>
                      </a:r>
                      <a:endParaRPr kumimoji="1" lang="en-US" altLang="ja-JP"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幼稚部</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764819797"/>
                  </a:ext>
                </a:extLst>
              </a:tr>
              <a:tr h="1378879">
                <a:tc>
                  <a:txBody>
                    <a:bodyPr/>
                    <a:lstStyle/>
                    <a:p>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小学校</a:t>
                      </a:r>
                      <a:endParaRPr kumimoji="1" lang="en-US" altLang="ja-JP"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（義務教育学校）</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tc rowSpan="2">
                  <a:txBody>
                    <a:bodyPr/>
                    <a:lstStyle/>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・通常の学級</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・通級による指導</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（小学校）</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・特別支援学級</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・特別支援学校</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小学部・中学部</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br>
                        <a:rPr lang="ja-JP" altLang="en-US" sz="1050" dirty="0">
                          <a:latin typeface="UD デジタル 教科書体 NK-R" panose="02020400000000000000" pitchFamily="18" charset="-128"/>
                          <a:ea typeface="UD デジタル 教科書体 NK-R" panose="02020400000000000000" pitchFamily="18" charset="-128"/>
                        </a:rPr>
                      </a:b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978740721"/>
                  </a:ext>
                </a:extLst>
              </a:tr>
              <a:tr h="1378879">
                <a:tc>
                  <a:txBody>
                    <a:bodyPr/>
                    <a:lstStyle/>
                    <a:p>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中学校</a:t>
                      </a:r>
                      <a:endParaRPr kumimoji="1" lang="en-US" altLang="ja-JP"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（義務教育学校）</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tc vMerge="1">
                  <a:txBody>
                    <a:bodyPr/>
                    <a:lstStyle/>
                    <a:p>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969517929"/>
                  </a:ext>
                </a:extLst>
              </a:tr>
              <a:tr h="1378879">
                <a:tc>
                  <a:txBody>
                    <a:bodyPr/>
                    <a:lstStyle/>
                    <a:p>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高等学校</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tc>
                  <a:txBody>
                    <a:bodyPr/>
                    <a:lstStyle/>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・通常の学級</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・通級による指導</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a:t>
                      </a:r>
                      <a:r>
                        <a:rPr kumimoji="1" lang="en-US" altLang="ja-JP"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令和４年現在、</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県立７校にて実施</a:t>
                      </a:r>
                      <a:r>
                        <a:rPr kumimoji="1" lang="en-US" altLang="ja-JP"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ja-JP"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・特別支援学校高等部</a:t>
                      </a:r>
                      <a:endParaRPr lang="ja-JP" altLang="en-US" sz="1050" b="0" dirty="0">
                        <a:effectLst/>
                        <a:latin typeface="UD デジタル 教科書体 NK-R" panose="02020400000000000000" pitchFamily="18" charset="-128"/>
                        <a:ea typeface="UD デジタル 教科書体 NK-R" panose="02020400000000000000" pitchFamily="18" charset="-128"/>
                      </a:endParaRPr>
                    </a:p>
                    <a:p>
                      <a:br>
                        <a:rPr lang="ja-JP" altLang="en-US" sz="1050" dirty="0">
                          <a:latin typeface="UD デジタル 教科書体 NK-R" panose="02020400000000000000" pitchFamily="18" charset="-128"/>
                          <a:ea typeface="UD デジタル 教科書体 NK-R" panose="02020400000000000000" pitchFamily="18" charset="-128"/>
                        </a:rPr>
                      </a:b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543592328"/>
                  </a:ext>
                </a:extLst>
              </a:tr>
              <a:tr h="1378879">
                <a:tc gridSpan="2">
                  <a:txBody>
                    <a:bodyPr/>
                    <a:lstStyle/>
                    <a:p>
                      <a:pPr rtl="0"/>
                      <a:r>
                        <a:rPr kumimoji="1" lang="zh-CN"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進学</a:t>
                      </a:r>
                      <a:endParaRPr lang="zh-CN"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zh-CN"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就労</a:t>
                      </a:r>
                      <a:endParaRPr lang="zh-CN" altLang="en-US" sz="1050" b="0" dirty="0">
                        <a:effectLst/>
                        <a:latin typeface="UD デジタル 教科書体 NK-R" panose="02020400000000000000" pitchFamily="18" charset="-128"/>
                        <a:ea typeface="UD デジタル 教科書体 NK-R" panose="02020400000000000000" pitchFamily="18" charset="-128"/>
                      </a:endParaRPr>
                    </a:p>
                    <a:p>
                      <a:pPr rtl="0"/>
                      <a:r>
                        <a:rPr kumimoji="1" lang="zh-CN" altLang="en-US" sz="900" b="0" i="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社会参加</a:t>
                      </a:r>
                      <a:endParaRPr lang="zh-CN" altLang="en-US" sz="1050" b="0" dirty="0">
                        <a:effectLst/>
                        <a:latin typeface="UD デジタル 教科書体 NK-R" panose="02020400000000000000" pitchFamily="18" charset="-128"/>
                        <a:ea typeface="UD デジタル 教科書体 NK-R" panose="02020400000000000000" pitchFamily="18" charset="-128"/>
                      </a:endParaRPr>
                    </a:p>
                    <a:p>
                      <a:br>
                        <a:rPr lang="zh-CN" altLang="en-US" sz="1050" dirty="0">
                          <a:latin typeface="UD デジタル 教科書体 NK-R" panose="02020400000000000000" pitchFamily="18" charset="-128"/>
                          <a:ea typeface="UD デジタル 教科書体 NK-R" panose="02020400000000000000" pitchFamily="18" charset="-128"/>
                        </a:rPr>
                      </a:b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tc hMerge="1">
                  <a:txBody>
                    <a:bodyPr/>
                    <a:lstStyle/>
                    <a:p>
                      <a:endParaRPr kumimoji="1" lang="ja-JP" altLang="en-US" dirty="0"/>
                    </a:p>
                  </a:txBody>
                  <a:tcPr/>
                </a:tc>
                <a:extLst>
                  <a:ext uri="{0D108BD9-81ED-4DB2-BD59-A6C34878D82A}">
                    <a16:rowId xmlns:a16="http://schemas.microsoft.com/office/drawing/2014/main" val="2889855044"/>
                  </a:ext>
                </a:extLst>
              </a:tr>
            </a:tbl>
          </a:graphicData>
        </a:graphic>
      </p:graphicFrame>
      <p:sp>
        <p:nvSpPr>
          <p:cNvPr id="22" name="テキスト ボックス 21">
            <a:extLst>
              <a:ext uri="{FF2B5EF4-FFF2-40B4-BE49-F238E27FC236}">
                <a16:creationId xmlns:a16="http://schemas.microsoft.com/office/drawing/2014/main" id="{A715AD9A-F518-4DD2-A62A-5E258CA7272F}"/>
              </a:ext>
            </a:extLst>
          </p:cNvPr>
          <p:cNvSpPr txBox="1"/>
          <p:nvPr/>
        </p:nvSpPr>
        <p:spPr>
          <a:xfrm>
            <a:off x="77782" y="8453480"/>
            <a:ext cx="4040084" cy="430887"/>
          </a:xfrm>
          <a:prstGeom prst="rect">
            <a:avLst/>
          </a:prstGeom>
          <a:noFill/>
        </p:spPr>
        <p:txBody>
          <a:bodyPr wrap="square" rtlCol="0">
            <a:spAutoFit/>
          </a:bodyPr>
          <a:lstStyle/>
          <a:p>
            <a:pPr rtl="0">
              <a:spcBef>
                <a:spcPts val="0"/>
              </a:spcBef>
              <a:spcAft>
                <a:spcPts val="0"/>
              </a:spcAft>
            </a:pPr>
            <a:r>
              <a:rPr lang="ja-JP" altLang="en-US" sz="1100" b="0" i="0" u="sng"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切れ目のない一貫した支援のために、「個別の支援・指導計画」を</a:t>
            </a:r>
            <a:endParaRPr lang="en-US" altLang="ja-JP" sz="1100" b="0" i="0" u="sng"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rtl="0">
              <a:spcBef>
                <a:spcPts val="0"/>
              </a:spcBef>
              <a:spcAft>
                <a:spcPts val="0"/>
              </a:spcAft>
            </a:pPr>
            <a:r>
              <a:rPr lang="ja-JP" altLang="en-US" sz="1100" b="0" i="0" u="sng"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作成しています。</a:t>
            </a:r>
            <a:endParaRPr lang="ja-JP" altLang="en-US" sz="1100" b="0" u="sng" dirty="0">
              <a:effectLst/>
              <a:latin typeface="UD デジタル 教科書体 NK-R" panose="02020400000000000000" pitchFamily="18" charset="-128"/>
              <a:ea typeface="UD デジタル 教科書体 NK-R" panose="02020400000000000000" pitchFamily="18" charset="-128"/>
            </a:endParaRPr>
          </a:p>
        </p:txBody>
      </p:sp>
      <p:grpSp>
        <p:nvGrpSpPr>
          <p:cNvPr id="36" name="グループ化 35">
            <a:extLst>
              <a:ext uri="{FF2B5EF4-FFF2-40B4-BE49-F238E27FC236}">
                <a16:creationId xmlns:a16="http://schemas.microsoft.com/office/drawing/2014/main" id="{D5EAF606-957E-4BB4-BE8A-54CE2EB84CF9}"/>
              </a:ext>
            </a:extLst>
          </p:cNvPr>
          <p:cNvGrpSpPr/>
          <p:nvPr/>
        </p:nvGrpSpPr>
        <p:grpSpPr>
          <a:xfrm>
            <a:off x="2538421" y="1384047"/>
            <a:ext cx="429017" cy="6894398"/>
            <a:chOff x="2729493" y="1384047"/>
            <a:chExt cx="429017" cy="6894398"/>
          </a:xfrm>
        </p:grpSpPr>
        <p:sp>
          <p:nvSpPr>
            <p:cNvPr id="23" name="矢印: 五方向 22">
              <a:extLst>
                <a:ext uri="{FF2B5EF4-FFF2-40B4-BE49-F238E27FC236}">
                  <a16:creationId xmlns:a16="http://schemas.microsoft.com/office/drawing/2014/main" id="{EE5FFF4D-5708-4529-9DA2-0E3291E69590}"/>
                </a:ext>
              </a:extLst>
            </p:cNvPr>
            <p:cNvSpPr/>
            <p:nvPr/>
          </p:nvSpPr>
          <p:spPr>
            <a:xfrm rot="5400000">
              <a:off x="-564257" y="4686537"/>
              <a:ext cx="6894398" cy="289418"/>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4B21F44-C652-4805-96A5-EC1C7815E2E2}"/>
                </a:ext>
              </a:extLst>
            </p:cNvPr>
            <p:cNvSpPr txBox="1"/>
            <p:nvPr/>
          </p:nvSpPr>
          <p:spPr>
            <a:xfrm>
              <a:off x="2729493" y="2023737"/>
              <a:ext cx="429017" cy="646331"/>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医</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kumimoji="1" lang="ja-JP" altLang="en-US" sz="900" dirty="0">
                  <a:latin typeface="UD デジタル 教科書体 NK-R" panose="02020400000000000000" pitchFamily="18" charset="-128"/>
                  <a:ea typeface="UD デジタル 教科書体 NK-R" panose="02020400000000000000" pitchFamily="18" charset="-128"/>
                </a:rPr>
                <a:t>療</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kumimoji="1" lang="ja-JP" altLang="en-US" sz="900" dirty="0">
                  <a:latin typeface="UD デジタル 教科書体 NK-R" panose="02020400000000000000" pitchFamily="18" charset="-128"/>
                  <a:ea typeface="UD デジタル 教科書体 NK-R" panose="02020400000000000000" pitchFamily="18" charset="-128"/>
                </a:rPr>
                <a:t>機</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kumimoji="1" lang="ja-JP" altLang="en-US" sz="900" dirty="0">
                  <a:latin typeface="UD デジタル 教科書体 NK-R" panose="02020400000000000000" pitchFamily="18" charset="-128"/>
                  <a:ea typeface="UD デジタル 教科書体 NK-R" panose="02020400000000000000" pitchFamily="18" charset="-128"/>
                </a:rPr>
                <a:t>関</a:t>
              </a:r>
            </a:p>
          </p:txBody>
        </p:sp>
      </p:grpSp>
      <p:grpSp>
        <p:nvGrpSpPr>
          <p:cNvPr id="35" name="グループ化 34">
            <a:extLst>
              <a:ext uri="{FF2B5EF4-FFF2-40B4-BE49-F238E27FC236}">
                <a16:creationId xmlns:a16="http://schemas.microsoft.com/office/drawing/2014/main" id="{77AE1619-AC22-4007-B6BB-24C30DF96CB9}"/>
              </a:ext>
            </a:extLst>
          </p:cNvPr>
          <p:cNvGrpSpPr/>
          <p:nvPr/>
        </p:nvGrpSpPr>
        <p:grpSpPr>
          <a:xfrm>
            <a:off x="2778771" y="1384049"/>
            <a:ext cx="603904" cy="6894396"/>
            <a:chOff x="2983491" y="1384049"/>
            <a:chExt cx="633224" cy="6894396"/>
          </a:xfrm>
        </p:grpSpPr>
        <p:sp>
          <p:nvSpPr>
            <p:cNvPr id="24" name="矢印: 五方向 23">
              <a:extLst>
                <a:ext uri="{FF2B5EF4-FFF2-40B4-BE49-F238E27FC236}">
                  <a16:creationId xmlns:a16="http://schemas.microsoft.com/office/drawing/2014/main" id="{AA49B64D-E66E-4C98-ADA4-CC1F09949024}"/>
                </a:ext>
              </a:extLst>
            </p:cNvPr>
            <p:cNvSpPr/>
            <p:nvPr/>
          </p:nvSpPr>
          <p:spPr>
            <a:xfrm rot="5400000">
              <a:off x="-93862" y="4567867"/>
              <a:ext cx="6894396" cy="526759"/>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C3F94696-DDD4-49A3-B41E-35F03EE37EB2}"/>
                </a:ext>
              </a:extLst>
            </p:cNvPr>
            <p:cNvSpPr txBox="1"/>
            <p:nvPr/>
          </p:nvSpPr>
          <p:spPr>
            <a:xfrm>
              <a:off x="2983491" y="2055667"/>
              <a:ext cx="600164" cy="3999986"/>
            </a:xfrm>
            <a:prstGeom prst="rect">
              <a:avLst/>
            </a:prstGeom>
            <a:noFill/>
          </p:spPr>
          <p:txBody>
            <a:bodyPr vert="eaVert" wrap="square" rtlCol="0">
              <a:spAutoFit/>
            </a:bodyPr>
            <a:lstStyle/>
            <a:p>
              <a:pPr rtl="0">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福祉機関等（地域療育センター、相談支援事業所、放課後デイサービス事業所、</a:t>
              </a:r>
              <a:endParaRPr lang="ja-JP" altLang="en-US" sz="900" b="0" dirty="0">
                <a:effectLst/>
                <a:latin typeface="UD デジタル 教科書体 NK-R" panose="02020400000000000000" pitchFamily="18" charset="-128"/>
                <a:ea typeface="UD デジタル 教科書体 NK-R" panose="02020400000000000000" pitchFamily="18" charset="-128"/>
              </a:endParaRPr>
            </a:p>
            <a:p>
              <a:pPr rtl="0">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発達障がい者支援センター、当事者団体等</a:t>
              </a:r>
              <a:r>
                <a:rPr lang="ja-JP" altLang="en-US" sz="1800" b="0" i="0" u="none" strike="noStrike" dirty="0">
                  <a:solidFill>
                    <a:srgbClr val="000000"/>
                  </a:solidFill>
                  <a:effectLst/>
                  <a:latin typeface="Arial" panose="020B0604020202020204" pitchFamily="34" charset="0"/>
                </a:rPr>
                <a:t>）</a:t>
              </a:r>
              <a:endParaRPr kumimoji="1" lang="ja-JP" altLang="en-US" dirty="0"/>
            </a:p>
          </p:txBody>
        </p:sp>
      </p:grpSp>
      <p:sp>
        <p:nvSpPr>
          <p:cNvPr id="28" name="テキスト ボックス 27">
            <a:extLst>
              <a:ext uri="{FF2B5EF4-FFF2-40B4-BE49-F238E27FC236}">
                <a16:creationId xmlns:a16="http://schemas.microsoft.com/office/drawing/2014/main" id="{30AF5CAF-2800-4DCC-AD58-85ED4278CBC9}"/>
              </a:ext>
            </a:extLst>
          </p:cNvPr>
          <p:cNvSpPr txBox="1"/>
          <p:nvPr/>
        </p:nvSpPr>
        <p:spPr>
          <a:xfrm>
            <a:off x="3355380" y="6777428"/>
            <a:ext cx="784830" cy="1760417"/>
          </a:xfrm>
          <a:prstGeom prst="rect">
            <a:avLst/>
          </a:prstGeom>
          <a:noFill/>
        </p:spPr>
        <p:txBody>
          <a:bodyPr vert="eaVert" wrap="square" rtlCol="0">
            <a:spAutoFit/>
          </a:bodyPr>
          <a:lstStyle/>
          <a:p>
            <a:pPr rtl="0">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労働機関</a:t>
            </a:r>
            <a:endParaRPr lang="ja-JP" altLang="en-US" sz="900" b="0" dirty="0">
              <a:effectLst/>
              <a:latin typeface="UD デジタル 教科書体 NK-R" panose="02020400000000000000" pitchFamily="18" charset="-128"/>
              <a:ea typeface="UD デジタル 教科書体 NK-R" panose="02020400000000000000" pitchFamily="18" charset="-128"/>
            </a:endParaRPr>
          </a:p>
          <a:p>
            <a:pPr rtl="0">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（ハローワーク、</a:t>
            </a:r>
            <a:endParaRPr lang="ja-JP" altLang="en-US" sz="900" b="0" dirty="0">
              <a:effectLst/>
              <a:latin typeface="UD デジタル 教科書体 NK-R" panose="02020400000000000000" pitchFamily="18" charset="-128"/>
              <a:ea typeface="UD デジタル 教科書体 NK-R" panose="02020400000000000000" pitchFamily="18" charset="-128"/>
            </a:endParaRPr>
          </a:p>
          <a:p>
            <a:pPr rtl="0">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障がい者就業・</a:t>
            </a:r>
            <a:endParaRPr lang="ja-JP" altLang="en-US" sz="900" b="0" dirty="0">
              <a:effectLst/>
              <a:latin typeface="UD デジタル 教科書体 NK-R" panose="02020400000000000000" pitchFamily="18" charset="-128"/>
              <a:ea typeface="UD デジタル 教科書体 NK-R" panose="02020400000000000000" pitchFamily="18" charset="-128"/>
            </a:endParaRPr>
          </a:p>
          <a:p>
            <a:pPr rtl="0">
              <a:spcBef>
                <a:spcPts val="0"/>
              </a:spcBef>
              <a:spcAft>
                <a:spcPts val="0"/>
              </a:spcAft>
            </a:pP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生活支援センター等</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endParaRPr lang="ja-JP" altLang="en-US" sz="1200" b="0" dirty="0">
              <a:effectLst/>
              <a:latin typeface="UD デジタル 教科書体 NK-R" panose="02020400000000000000" pitchFamily="18" charset="-128"/>
              <a:ea typeface="UD デジタル 教科書体 NK-R" panose="02020400000000000000" pitchFamily="18" charset="-128"/>
            </a:endParaRPr>
          </a:p>
        </p:txBody>
      </p:sp>
      <p:pic>
        <p:nvPicPr>
          <p:cNvPr id="29" name="Picture 2">
            <a:extLst>
              <a:ext uri="{FF2B5EF4-FFF2-40B4-BE49-F238E27FC236}">
                <a16:creationId xmlns:a16="http://schemas.microsoft.com/office/drawing/2014/main" id="{024EE48C-68FD-44AD-9530-309EBA767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203" y="2023736"/>
            <a:ext cx="729183" cy="6945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5F994CD8-D45F-46EB-87F5-7290219B94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809" y="3492001"/>
            <a:ext cx="947577" cy="587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BFC87FA2-6033-4DA3-932C-44F2B69107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179" y="4628818"/>
            <a:ext cx="953464" cy="8903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8E2B8174-39D7-4888-8559-D9F9B33F8E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244" y="5888607"/>
            <a:ext cx="890341" cy="89034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a:extLst>
              <a:ext uri="{FF2B5EF4-FFF2-40B4-BE49-F238E27FC236}">
                <a16:creationId xmlns:a16="http://schemas.microsoft.com/office/drawing/2014/main" id="{3FBFED19-30BD-4DA6-9BC4-23E4CE7B17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576" y="7163243"/>
            <a:ext cx="1653104" cy="1105513"/>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五方向 33">
            <a:extLst>
              <a:ext uri="{FF2B5EF4-FFF2-40B4-BE49-F238E27FC236}">
                <a16:creationId xmlns:a16="http://schemas.microsoft.com/office/drawing/2014/main" id="{6372E9D8-4449-445A-9030-5E8375B41E59}"/>
              </a:ext>
            </a:extLst>
          </p:cNvPr>
          <p:cNvSpPr/>
          <p:nvPr/>
        </p:nvSpPr>
        <p:spPr>
          <a:xfrm rot="5400000">
            <a:off x="2947561" y="7196495"/>
            <a:ext cx="1624591" cy="653406"/>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83DB5C3-4AE9-4369-8A43-1706E1D8DF34}"/>
              </a:ext>
            </a:extLst>
          </p:cNvPr>
          <p:cNvSpPr txBox="1"/>
          <p:nvPr/>
        </p:nvSpPr>
        <p:spPr>
          <a:xfrm>
            <a:off x="2713322" y="1551690"/>
            <a:ext cx="1216942" cy="230832"/>
          </a:xfrm>
          <a:prstGeom prst="rect">
            <a:avLst/>
          </a:prstGeom>
          <a:solidFill>
            <a:schemeClr val="bg1"/>
          </a:solidFill>
          <a:ln>
            <a:solidFill>
              <a:schemeClr val="tx1"/>
            </a:solidFill>
          </a:ln>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関係機関との連携</a:t>
            </a:r>
          </a:p>
        </p:txBody>
      </p:sp>
    </p:spTree>
    <p:extLst>
      <p:ext uri="{BB962C8B-B14F-4D97-AF65-F5344CB8AC3E}">
        <p14:creationId xmlns:p14="http://schemas.microsoft.com/office/powerpoint/2010/main" val="22893552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TotalTime>
  <Words>1470</Words>
  <Application>Microsoft Office PowerPoint</Application>
  <PresentationFormat>A3 297x420 mm</PresentationFormat>
  <Paragraphs>168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HG正楷書体-PRO</vt:lpstr>
      <vt:lpstr>UD デジタル 教科書体 NK-R</vt:lpstr>
      <vt:lpstr>Arial</vt:lpstr>
      <vt:lpstr>Calibri</vt:lpstr>
      <vt:lpstr>Calibri Light</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tkts017</dc:creator>
  <cp:lastModifiedBy>tkts017</cp:lastModifiedBy>
  <cp:revision>33</cp:revision>
  <cp:lastPrinted>2023-01-25T00:42:49Z</cp:lastPrinted>
  <dcterms:created xsi:type="dcterms:W3CDTF">2023-01-17T00:25:40Z</dcterms:created>
  <dcterms:modified xsi:type="dcterms:W3CDTF">2023-01-25T01:17:09Z</dcterms:modified>
</cp:coreProperties>
</file>